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7" r:id="rId2"/>
    <p:sldId id="262" r:id="rId3"/>
    <p:sldId id="322" r:id="rId4"/>
    <p:sldId id="323" r:id="rId5"/>
    <p:sldId id="338" r:id="rId6"/>
    <p:sldId id="258" r:id="rId7"/>
    <p:sldId id="263" r:id="rId8"/>
    <p:sldId id="331" r:id="rId9"/>
    <p:sldId id="265" r:id="rId10"/>
    <p:sldId id="266" r:id="rId11"/>
    <p:sldId id="339" r:id="rId12"/>
    <p:sldId id="269" r:id="rId13"/>
    <p:sldId id="270" r:id="rId14"/>
    <p:sldId id="271" r:id="rId15"/>
    <p:sldId id="272" r:id="rId16"/>
    <p:sldId id="273" r:id="rId17"/>
    <p:sldId id="274" r:id="rId18"/>
    <p:sldId id="275" r:id="rId19"/>
    <p:sldId id="276" r:id="rId20"/>
    <p:sldId id="277" r:id="rId21"/>
    <p:sldId id="278" r:id="rId22"/>
    <p:sldId id="332" r:id="rId23"/>
    <p:sldId id="268" r:id="rId24"/>
    <p:sldId id="267" r:id="rId25"/>
    <p:sldId id="279" r:id="rId26"/>
    <p:sldId id="340" r:id="rId27"/>
    <p:sldId id="280" r:id="rId28"/>
    <p:sldId id="281" r:id="rId29"/>
    <p:sldId id="282" r:id="rId30"/>
    <p:sldId id="284" r:id="rId31"/>
    <p:sldId id="341" r:id="rId32"/>
    <p:sldId id="283" r:id="rId33"/>
    <p:sldId id="286" r:id="rId34"/>
    <p:sldId id="285" r:id="rId35"/>
    <p:sldId id="287" r:id="rId36"/>
    <p:sldId id="288" r:id="rId37"/>
    <p:sldId id="289" r:id="rId38"/>
    <p:sldId id="290" r:id="rId39"/>
    <p:sldId id="291" r:id="rId40"/>
    <p:sldId id="342" r:id="rId41"/>
    <p:sldId id="293" r:id="rId42"/>
    <p:sldId id="294" r:id="rId43"/>
    <p:sldId id="333" r:id="rId44"/>
    <p:sldId id="292" r:id="rId45"/>
    <p:sldId id="295" r:id="rId46"/>
    <p:sldId id="334" r:id="rId47"/>
    <p:sldId id="337" r:id="rId48"/>
    <p:sldId id="336" r:id="rId49"/>
    <p:sldId id="335" r:id="rId50"/>
    <p:sldId id="296" r:id="rId51"/>
    <p:sldId id="297" r:id="rId52"/>
    <p:sldId id="343" r:id="rId53"/>
    <p:sldId id="298" r:id="rId54"/>
    <p:sldId id="299" r:id="rId55"/>
    <p:sldId id="301" r:id="rId56"/>
    <p:sldId id="300" r:id="rId57"/>
    <p:sldId id="344"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5" r:id="rId71"/>
    <p:sldId id="316" r:id="rId72"/>
    <p:sldId id="317" r:id="rId73"/>
    <p:sldId id="318" r:id="rId74"/>
    <p:sldId id="319" r:id="rId75"/>
    <p:sldId id="321" r:id="rId76"/>
    <p:sldId id="325" r:id="rId77"/>
    <p:sldId id="324" r:id="rId78"/>
    <p:sldId id="326" r:id="rId79"/>
    <p:sldId id="327" r:id="rId80"/>
    <p:sldId id="328" r:id="rId81"/>
    <p:sldId id="329" r:id="rId82"/>
    <p:sldId id="330" r:id="rId83"/>
    <p:sldId id="260" r:id="rId8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UDEBOURG Anne fleur" initials="HAf" lastIdx="1" clrIdx="0">
    <p:extLst>
      <p:ext uri="{19B8F6BF-5375-455C-9EA6-DF929625EA0E}">
        <p15:presenceInfo xmlns:p15="http://schemas.microsoft.com/office/powerpoint/2012/main" userId="S-1-5-21-3834895988-1951830915-283893654-5996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D3CE"/>
    <a:srgbClr val="5E8B89"/>
    <a:srgbClr val="EAEAEA"/>
    <a:srgbClr val="628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3" autoAdjust="0"/>
    <p:restoredTop sz="87349" autoAdjust="0"/>
  </p:normalViewPr>
  <p:slideViewPr>
    <p:cSldViewPr snapToGrid="0">
      <p:cViewPr varScale="1">
        <p:scale>
          <a:sx n="97" d="100"/>
          <a:sy n="97" d="100"/>
        </p:scale>
        <p:origin x="3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6644E-86EB-43E9-AE0F-1A4222CAC209}" type="datetimeFigureOut">
              <a:rPr lang="fr-FR" smtClean="0"/>
              <a:t>13/03/2023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A4D6E-CB9F-4AAF-B637-425B05F20427}" type="slidenum">
              <a:rPr lang="fr-FR" smtClean="0"/>
              <a:t>‹N°›</a:t>
            </a:fld>
            <a:endParaRPr lang="fr-FR"/>
          </a:p>
        </p:txBody>
      </p:sp>
    </p:spTree>
    <p:extLst>
      <p:ext uri="{BB962C8B-B14F-4D97-AF65-F5344CB8AC3E}">
        <p14:creationId xmlns:p14="http://schemas.microsoft.com/office/powerpoint/2010/main" val="352429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 participer ?</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a:t>
            </a:fld>
            <a:endParaRPr lang="fr-FR"/>
          </a:p>
        </p:txBody>
      </p:sp>
    </p:spTree>
    <p:extLst>
      <p:ext uri="{BB962C8B-B14F-4D97-AF65-F5344CB8AC3E}">
        <p14:creationId xmlns:p14="http://schemas.microsoft.com/office/powerpoint/2010/main" val="664407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27</a:t>
            </a:fld>
            <a:endParaRPr lang="fr-FR"/>
          </a:p>
        </p:txBody>
      </p:sp>
    </p:spTree>
    <p:extLst>
      <p:ext uri="{BB962C8B-B14F-4D97-AF65-F5344CB8AC3E}">
        <p14:creationId xmlns:p14="http://schemas.microsoft.com/office/powerpoint/2010/main" val="200617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Q5</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28</a:t>
            </a:fld>
            <a:endParaRPr lang="fr-FR"/>
          </a:p>
        </p:txBody>
      </p:sp>
    </p:spTree>
    <p:extLst>
      <p:ext uri="{BB962C8B-B14F-4D97-AF65-F5344CB8AC3E}">
        <p14:creationId xmlns:p14="http://schemas.microsoft.com/office/powerpoint/2010/main" val="3364224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PEPtot</a:t>
            </a:r>
            <a:r>
              <a:rPr lang="fr-FR" dirty="0" smtClean="0"/>
              <a:t> 15</a:t>
            </a:r>
          </a:p>
          <a:p>
            <a:r>
              <a:rPr lang="fr-FR" dirty="0" err="1" smtClean="0"/>
              <a:t>Pes</a:t>
            </a:r>
            <a:r>
              <a:rPr lang="fr-FR" baseline="0" dirty="0" smtClean="0"/>
              <a:t> télé </a:t>
            </a:r>
            <a:r>
              <a:rPr lang="fr-FR" baseline="0" dirty="0" err="1" smtClean="0"/>
              <a:t>expi</a:t>
            </a:r>
            <a:r>
              <a:rPr lang="fr-FR" baseline="0" dirty="0" smtClean="0"/>
              <a:t> 27</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29</a:t>
            </a:fld>
            <a:endParaRPr lang="fr-FR"/>
          </a:p>
        </p:txBody>
      </p:sp>
    </p:spTree>
    <p:extLst>
      <p:ext uri="{BB962C8B-B14F-4D97-AF65-F5344CB8AC3E}">
        <p14:creationId xmlns:p14="http://schemas.microsoft.com/office/powerpoint/2010/main" val="1331856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Q6</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30</a:t>
            </a:fld>
            <a:endParaRPr lang="fr-FR"/>
          </a:p>
        </p:txBody>
      </p:sp>
    </p:spTree>
    <p:extLst>
      <p:ext uri="{BB962C8B-B14F-4D97-AF65-F5344CB8AC3E}">
        <p14:creationId xmlns:p14="http://schemas.microsoft.com/office/powerpoint/2010/main" val="264498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33</a:t>
            </a:fld>
            <a:endParaRPr lang="fr-FR"/>
          </a:p>
        </p:txBody>
      </p:sp>
    </p:spTree>
    <p:extLst>
      <p:ext uri="{BB962C8B-B14F-4D97-AF65-F5344CB8AC3E}">
        <p14:creationId xmlns:p14="http://schemas.microsoft.com/office/powerpoint/2010/main" val="407468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34</a:t>
            </a:fld>
            <a:endParaRPr lang="fr-FR"/>
          </a:p>
        </p:txBody>
      </p:sp>
    </p:spTree>
    <p:extLst>
      <p:ext uri="{BB962C8B-B14F-4D97-AF65-F5344CB8AC3E}">
        <p14:creationId xmlns:p14="http://schemas.microsoft.com/office/powerpoint/2010/main" val="30552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Talmor</a:t>
            </a:r>
            <a:r>
              <a:rPr lang="fr-FR" dirty="0" smtClean="0"/>
              <a:t> </a:t>
            </a:r>
          </a:p>
          <a:p>
            <a:r>
              <a:rPr lang="fr-FR" dirty="0" smtClean="0"/>
              <a:t>61 patients ALI/ARDS</a:t>
            </a:r>
            <a:r>
              <a:rPr lang="fr-FR" baseline="0" dirty="0" smtClean="0"/>
              <a:t> (P/F médian à 145). </a:t>
            </a:r>
          </a:p>
          <a:p>
            <a:r>
              <a:rPr lang="fr-FR" baseline="0" dirty="0" smtClean="0"/>
              <a:t>Réglage de la PEP sur la Peso (objectif PL </a:t>
            </a:r>
            <a:r>
              <a:rPr lang="fr-FR" baseline="0" dirty="0" err="1" smtClean="0"/>
              <a:t>téléexpi</a:t>
            </a:r>
            <a:r>
              <a:rPr lang="fr-FR" baseline="0" dirty="0" smtClean="0"/>
              <a:t> &gt; 0) vs table PEP/FiO2</a:t>
            </a:r>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35</a:t>
            </a:fld>
            <a:endParaRPr lang="fr-FR"/>
          </a:p>
        </p:txBody>
      </p:sp>
    </p:spTree>
    <p:extLst>
      <p:ext uri="{BB962C8B-B14F-4D97-AF65-F5344CB8AC3E}">
        <p14:creationId xmlns:p14="http://schemas.microsoft.com/office/powerpoint/2010/main" val="311586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Talmor</a:t>
            </a:r>
            <a:r>
              <a:rPr lang="fr-FR" dirty="0" smtClean="0"/>
              <a:t> </a:t>
            </a:r>
          </a:p>
          <a:p>
            <a:r>
              <a:rPr lang="fr-FR" dirty="0" smtClean="0"/>
              <a:t>61 patients ALI/ARDS</a:t>
            </a:r>
            <a:r>
              <a:rPr lang="fr-FR" baseline="0" dirty="0" smtClean="0"/>
              <a:t> (P/F médian à 145). </a:t>
            </a:r>
          </a:p>
          <a:p>
            <a:r>
              <a:rPr lang="fr-FR" baseline="0" dirty="0" smtClean="0"/>
              <a:t>Réglage de la PEP sur la Peso (objectif PL </a:t>
            </a:r>
            <a:r>
              <a:rPr lang="fr-FR" baseline="0" dirty="0" err="1" smtClean="0"/>
              <a:t>téléexpi</a:t>
            </a:r>
            <a:r>
              <a:rPr lang="fr-FR" baseline="0" dirty="0" smtClean="0"/>
              <a:t> &gt; 0) vs table PEP/FiO2</a:t>
            </a:r>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36</a:t>
            </a:fld>
            <a:endParaRPr lang="fr-FR"/>
          </a:p>
        </p:txBody>
      </p:sp>
    </p:spTree>
    <p:extLst>
      <p:ext uri="{BB962C8B-B14F-4D97-AF65-F5344CB8AC3E}">
        <p14:creationId xmlns:p14="http://schemas.microsoft.com/office/powerpoint/2010/main" val="68466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err="1" smtClean="0"/>
              <a:t>Beitler</a:t>
            </a:r>
            <a:r>
              <a:rPr lang="fr-FR" b="1" u="sng" dirty="0" smtClean="0"/>
              <a:t> : </a:t>
            </a:r>
          </a:p>
          <a:p>
            <a:r>
              <a:rPr lang="fr-FR" baseline="0" dirty="0" smtClean="0"/>
              <a:t>Essai contrôlé, randomisé. </a:t>
            </a:r>
          </a:p>
          <a:p>
            <a:r>
              <a:rPr lang="fr-FR" baseline="0" dirty="0" smtClean="0"/>
              <a:t>200 patients, SDRA modérés à sévères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Réglage de la PEP sur la Peso (objectif PL </a:t>
            </a:r>
            <a:r>
              <a:rPr lang="fr-FR" baseline="0" dirty="0" err="1" smtClean="0"/>
              <a:t>téléexpi</a:t>
            </a:r>
            <a:r>
              <a:rPr lang="fr-FR" baseline="0" dirty="0" smtClean="0"/>
              <a:t> &gt; 0 </a:t>
            </a:r>
            <a:r>
              <a:rPr lang="fr-FR" i="1" baseline="0" dirty="0" smtClean="0"/>
              <a:t>+ </a:t>
            </a:r>
            <a:r>
              <a:rPr lang="fr-FR" i="1" baseline="0" dirty="0" err="1" smtClean="0"/>
              <a:t>modif</a:t>
            </a:r>
            <a:r>
              <a:rPr lang="fr-FR" i="1" baseline="0" dirty="0" smtClean="0"/>
              <a:t> VT entre 4 et 8 </a:t>
            </a:r>
            <a:r>
              <a:rPr lang="fr-FR" i="1" baseline="0" dirty="0" err="1" smtClean="0"/>
              <a:t>mL</a:t>
            </a:r>
            <a:r>
              <a:rPr lang="fr-FR" i="1" baseline="0" dirty="0" smtClean="0"/>
              <a:t>/kg si PL </a:t>
            </a:r>
            <a:r>
              <a:rPr lang="fr-FR" i="1" baseline="0" dirty="0" err="1" smtClean="0"/>
              <a:t>téléinspi</a:t>
            </a:r>
            <a:r>
              <a:rPr lang="fr-FR" i="1" baseline="0" dirty="0" smtClean="0"/>
              <a:t> &gt; 20 ou si hypercapnie</a:t>
            </a:r>
            <a:r>
              <a:rPr lang="fr-FR" baseline="0" dirty="0" smtClean="0"/>
              <a:t>) vs table PEP/FiO2 (</a:t>
            </a:r>
            <a:r>
              <a:rPr lang="fr-FR" i="1" baseline="0" dirty="0" smtClean="0"/>
              <a:t>+ </a:t>
            </a:r>
            <a:r>
              <a:rPr lang="fr-FR" i="1" baseline="0" dirty="0" err="1" smtClean="0"/>
              <a:t>modif</a:t>
            </a:r>
            <a:r>
              <a:rPr lang="fr-FR" i="1" baseline="0" dirty="0" smtClean="0"/>
              <a:t> VT entre 4 et 8 </a:t>
            </a:r>
            <a:r>
              <a:rPr lang="fr-FR" i="1" baseline="0" dirty="0" err="1" smtClean="0"/>
              <a:t>mL</a:t>
            </a:r>
            <a:r>
              <a:rPr lang="fr-FR" i="1" baseline="0" dirty="0" smtClean="0"/>
              <a:t>/kg si </a:t>
            </a:r>
            <a:r>
              <a:rPr lang="fr-FR" i="1" baseline="0" dirty="0" err="1" smtClean="0"/>
              <a:t>Pplat</a:t>
            </a:r>
            <a:r>
              <a:rPr lang="fr-FR" i="1" baseline="0" dirty="0" smtClean="0"/>
              <a:t> &gt; 35 ou si hypercapnie</a:t>
            </a:r>
            <a:r>
              <a:rPr lang="fr-FR" i="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0" baseline="0" dirty="0" smtClean="0"/>
              <a:t>CJP : critère composite VFD + mortalité à J28</a:t>
            </a:r>
            <a:endParaRPr lang="fr-FR" baseline="0" dirty="0" smtClean="0"/>
          </a:p>
          <a:p>
            <a:endParaRPr lang="fr-FR" baseline="0" dirty="0" smtClean="0"/>
          </a:p>
          <a:p>
            <a:r>
              <a:rPr lang="fr-FR" b="1" u="sng" baseline="0" dirty="0" smtClean="0"/>
              <a:t>Chen : </a:t>
            </a:r>
          </a:p>
          <a:p>
            <a:r>
              <a:rPr lang="fr-FR" baseline="0" dirty="0" smtClean="0"/>
              <a:t>Registre prospectif, observationnel, multicentrique. 385 patients. </a:t>
            </a:r>
          </a:p>
          <a:p>
            <a:r>
              <a:rPr lang="fr-FR" baseline="0" dirty="0" smtClean="0"/>
              <a:t>Association avec la mortalité à J60 des paramètres ventilatoires (</a:t>
            </a:r>
            <a:r>
              <a:rPr lang="en-US" baseline="0" dirty="0" err="1" smtClean="0"/>
              <a:t>transpulmonary</a:t>
            </a:r>
            <a:r>
              <a:rPr lang="en-US" baseline="0" dirty="0" smtClean="0"/>
              <a:t> driving pressure (DPL), </a:t>
            </a:r>
            <a:r>
              <a:rPr lang="en-US" baseline="0" dirty="0" err="1" smtClean="0"/>
              <a:t>elastance</a:t>
            </a:r>
            <a:r>
              <a:rPr lang="en-US" baseline="0" dirty="0" smtClean="0"/>
              <a:t>-derived plateau PL, and directly-measured end-expiratory PL vs. airway driving pressure), </a:t>
            </a:r>
            <a:r>
              <a:rPr lang="fr-FR" baseline="0" noProof="0" dirty="0" smtClean="0"/>
              <a:t>après</a:t>
            </a:r>
            <a:r>
              <a:rPr lang="en-US" baseline="0" dirty="0" smtClean="0"/>
              <a:t> </a:t>
            </a:r>
            <a:r>
              <a:rPr lang="fr-FR" baseline="0" noProof="0" dirty="0" smtClean="0"/>
              <a:t>ajustement</a:t>
            </a:r>
            <a:r>
              <a:rPr lang="en-US" baseline="0" dirty="0" smtClean="0"/>
              <a:t> sur </a:t>
            </a:r>
            <a:r>
              <a:rPr lang="fr-FR" baseline="0" noProof="0" dirty="0" smtClean="0"/>
              <a:t>l’âge</a:t>
            </a:r>
            <a:r>
              <a:rPr lang="en-US" baseline="0" dirty="0" smtClean="0"/>
              <a:t> et le </a:t>
            </a:r>
            <a:r>
              <a:rPr lang="fr-FR" baseline="0" noProof="0" dirty="0" smtClean="0"/>
              <a:t>SOFA</a:t>
            </a:r>
          </a:p>
          <a:p>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37</a:t>
            </a:fld>
            <a:endParaRPr lang="fr-FR"/>
          </a:p>
        </p:txBody>
      </p:sp>
    </p:spTree>
    <p:extLst>
      <p:ext uri="{BB962C8B-B14F-4D97-AF65-F5344CB8AC3E}">
        <p14:creationId xmlns:p14="http://schemas.microsoft.com/office/powerpoint/2010/main" val="926852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err="1" smtClean="0">
                <a:solidFill>
                  <a:schemeClr val="tx1"/>
                </a:solidFill>
                <a:effectLst/>
                <a:latin typeface="+mn-lt"/>
                <a:ea typeface="+mn-ea"/>
                <a:cs typeface="+mn-cs"/>
              </a:rPr>
              <a:t>Pplat</a:t>
            </a:r>
            <a:r>
              <a:rPr lang="fr-FR" sz="1200" b="0" i="0" u="none" strike="noStrike" kern="1200" dirty="0" smtClean="0">
                <a:solidFill>
                  <a:schemeClr val="tx1"/>
                </a:solidFill>
                <a:effectLst/>
                <a:latin typeface="+mn-lt"/>
                <a:ea typeface="+mn-ea"/>
                <a:cs typeface="+mn-cs"/>
              </a:rPr>
              <a:t> = 34                        </a:t>
            </a:r>
            <a:r>
              <a:rPr lang="fr-FR" sz="1200" b="0" i="0" u="none" strike="noStrike" kern="1200" dirty="0" err="1" smtClean="0">
                <a:solidFill>
                  <a:schemeClr val="tx1"/>
                </a:solidFill>
                <a:effectLst/>
                <a:latin typeface="+mn-lt"/>
                <a:ea typeface="+mn-ea"/>
                <a:cs typeface="+mn-cs"/>
              </a:rPr>
              <a:t>PEP</a:t>
            </a:r>
            <a:r>
              <a:rPr lang="fr-FR" sz="1200" b="0" i="0" u="none" strike="noStrike" kern="1200" baseline="0" dirty="0" err="1" smtClean="0">
                <a:solidFill>
                  <a:schemeClr val="tx1"/>
                </a:solidFill>
                <a:effectLst/>
                <a:latin typeface="+mn-lt"/>
                <a:ea typeface="+mn-ea"/>
                <a:cs typeface="+mn-cs"/>
              </a:rPr>
              <a:t>tot</a:t>
            </a:r>
            <a:r>
              <a:rPr lang="fr-FR" sz="1200" b="0" i="0" u="none" strike="noStrike" kern="1200" baseline="0" dirty="0" smtClean="0">
                <a:solidFill>
                  <a:schemeClr val="tx1"/>
                </a:solidFill>
                <a:effectLst/>
                <a:latin typeface="+mn-lt"/>
                <a:ea typeface="+mn-ea"/>
                <a:cs typeface="+mn-cs"/>
              </a:rPr>
              <a:t> = 20                     </a:t>
            </a:r>
            <a:r>
              <a:rPr lang="fr-FR" sz="1200" b="0" i="0" u="none" strike="noStrike" kern="1200" baseline="0" dirty="0" err="1" smtClean="0">
                <a:solidFill>
                  <a:schemeClr val="tx1"/>
                </a:solidFill>
                <a:effectLst/>
                <a:latin typeface="+mn-lt"/>
                <a:ea typeface="+mn-ea"/>
                <a:cs typeface="+mn-cs"/>
              </a:rPr>
              <a:t>DPrs</a:t>
            </a:r>
            <a:r>
              <a:rPr lang="fr-FR" sz="1200" b="0" i="0" u="none" strike="noStrike" kern="1200" baseline="0" dirty="0" smtClean="0">
                <a:solidFill>
                  <a:schemeClr val="tx1"/>
                </a:solidFill>
                <a:effectLst/>
                <a:latin typeface="+mn-lt"/>
                <a:ea typeface="+mn-ea"/>
                <a:cs typeface="+mn-cs"/>
              </a:rPr>
              <a:t> = 14</a:t>
            </a:r>
            <a:endParaRPr lang="fr-FR"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err="1" smtClean="0">
                <a:solidFill>
                  <a:schemeClr val="tx1"/>
                </a:solidFill>
                <a:effectLst/>
                <a:latin typeface="+mn-lt"/>
                <a:ea typeface="+mn-ea"/>
                <a:cs typeface="+mn-cs"/>
              </a:rPr>
              <a:t>Pes</a:t>
            </a:r>
            <a:r>
              <a:rPr lang="fr-FR" sz="1200" b="0" i="0" u="none" strike="noStrike" kern="1200" baseline="0" dirty="0" smtClean="0">
                <a:solidFill>
                  <a:schemeClr val="tx1"/>
                </a:solidFill>
                <a:effectLst/>
                <a:latin typeface="+mn-lt"/>
                <a:ea typeface="+mn-ea"/>
                <a:cs typeface="+mn-cs"/>
              </a:rPr>
              <a:t> télé </a:t>
            </a:r>
            <a:r>
              <a:rPr lang="fr-FR" sz="1200" b="0" i="0" u="none" strike="noStrike" kern="1200" baseline="0" dirty="0" err="1" smtClean="0">
                <a:solidFill>
                  <a:schemeClr val="tx1"/>
                </a:solidFill>
                <a:effectLst/>
                <a:latin typeface="+mn-lt"/>
                <a:ea typeface="+mn-ea"/>
                <a:cs typeface="+mn-cs"/>
              </a:rPr>
              <a:t>inspi</a:t>
            </a:r>
            <a:r>
              <a:rPr lang="fr-FR" sz="1200" b="0" i="0" u="none" strike="noStrike" kern="1200" baseline="0" dirty="0" smtClean="0">
                <a:solidFill>
                  <a:schemeClr val="tx1"/>
                </a:solidFill>
                <a:effectLst/>
                <a:latin typeface="+mn-lt"/>
                <a:ea typeface="+mn-ea"/>
                <a:cs typeface="+mn-cs"/>
              </a:rPr>
              <a:t> = 32           </a:t>
            </a:r>
            <a:r>
              <a:rPr lang="fr-FR" sz="1200" b="0" i="0" u="none" strike="noStrike" kern="1200" baseline="0" dirty="0" err="1" smtClean="0">
                <a:solidFill>
                  <a:schemeClr val="tx1"/>
                </a:solidFill>
                <a:effectLst/>
                <a:latin typeface="+mn-lt"/>
                <a:ea typeface="+mn-ea"/>
                <a:cs typeface="+mn-cs"/>
              </a:rPr>
              <a:t>Pes</a:t>
            </a:r>
            <a:r>
              <a:rPr lang="fr-FR" sz="1200" b="0" i="0" u="none" strike="noStrike" kern="1200" baseline="0" dirty="0" smtClean="0">
                <a:solidFill>
                  <a:schemeClr val="tx1"/>
                </a:solidFill>
                <a:effectLst/>
                <a:latin typeface="+mn-lt"/>
                <a:ea typeface="+mn-ea"/>
                <a:cs typeface="+mn-cs"/>
              </a:rPr>
              <a:t> </a:t>
            </a:r>
            <a:r>
              <a:rPr lang="fr-FR" sz="1200" b="0" i="0" u="none" strike="noStrike" kern="1200" baseline="0" dirty="0" err="1" smtClean="0">
                <a:solidFill>
                  <a:schemeClr val="tx1"/>
                </a:solidFill>
                <a:effectLst/>
                <a:latin typeface="+mn-lt"/>
                <a:ea typeface="+mn-ea"/>
                <a:cs typeface="+mn-cs"/>
              </a:rPr>
              <a:t>téléexpi</a:t>
            </a:r>
            <a:r>
              <a:rPr lang="fr-FR" sz="1200" b="0" i="0" u="none" strike="noStrike" kern="1200" baseline="0" dirty="0" smtClean="0">
                <a:solidFill>
                  <a:schemeClr val="tx1"/>
                </a:solidFill>
                <a:effectLst/>
                <a:latin typeface="+mn-lt"/>
                <a:ea typeface="+mn-ea"/>
                <a:cs typeface="+mn-cs"/>
              </a:rPr>
              <a:t> = 28             </a:t>
            </a:r>
            <a:r>
              <a:rPr lang="fr-FR" sz="1200" b="0" i="0" u="none" strike="noStrike" kern="1200" baseline="0" dirty="0" err="1" smtClean="0">
                <a:solidFill>
                  <a:schemeClr val="tx1"/>
                </a:solidFill>
                <a:effectLst/>
                <a:latin typeface="+mn-lt"/>
                <a:ea typeface="+mn-ea"/>
                <a:cs typeface="+mn-cs"/>
              </a:rPr>
              <a:t>DPcw</a:t>
            </a:r>
            <a:r>
              <a:rPr lang="fr-FR" sz="1200" b="0" i="0" u="none" strike="noStrike" kern="1200" baseline="0" dirty="0" smtClean="0">
                <a:solidFill>
                  <a:schemeClr val="tx1"/>
                </a:solidFill>
                <a:effectLst/>
                <a:latin typeface="+mn-lt"/>
                <a:ea typeface="+mn-ea"/>
                <a:cs typeface="+mn-cs"/>
              </a:rPr>
              <a:t> = 4</a:t>
            </a:r>
            <a:endParaRPr lang="fr-FR" sz="1200" b="0" i="0" u="none" strike="noStrike" kern="1200" dirty="0" smtClean="0">
              <a:solidFill>
                <a:schemeClr val="tx1"/>
              </a:solidFill>
              <a:effectLst/>
              <a:latin typeface="+mn-lt"/>
              <a:ea typeface="+mn-ea"/>
              <a:cs typeface="+mn-cs"/>
            </a:endParaRPr>
          </a:p>
          <a:p>
            <a:r>
              <a:rPr lang="fr-FR" baseline="0" dirty="0" smtClean="0"/>
              <a:t>PL </a:t>
            </a:r>
            <a:r>
              <a:rPr lang="fr-FR" baseline="0" dirty="0" err="1" smtClean="0"/>
              <a:t>inspi</a:t>
            </a:r>
            <a:r>
              <a:rPr lang="fr-FR" baseline="0" dirty="0" smtClean="0"/>
              <a:t> directe = 2         PL </a:t>
            </a:r>
            <a:r>
              <a:rPr lang="fr-FR" baseline="0" dirty="0" err="1" smtClean="0"/>
              <a:t>téléexpi</a:t>
            </a:r>
            <a:r>
              <a:rPr lang="fr-FR" baseline="0" dirty="0" smtClean="0"/>
              <a:t> = -8               DPL = 10       </a:t>
            </a:r>
          </a:p>
          <a:p>
            <a:r>
              <a:rPr lang="fr-FR" baseline="0" dirty="0" smtClean="0"/>
              <a:t>PL ER = 24</a:t>
            </a:r>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38</a:t>
            </a:fld>
            <a:endParaRPr lang="fr-FR"/>
          </a:p>
        </p:txBody>
      </p:sp>
    </p:spTree>
    <p:extLst>
      <p:ext uri="{BB962C8B-B14F-4D97-AF65-F5344CB8AC3E}">
        <p14:creationId xmlns:p14="http://schemas.microsoft.com/office/powerpoint/2010/main" val="3831549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En moyenne, les niveaux de PEP relevés dans les essais randomisés comparant PEP « élevée » à PEP « modérée » étaient respectivement de 15 cmH2O et 9 cmH2O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a:t>
            </a:fld>
            <a:endParaRPr lang="fr-FR"/>
          </a:p>
        </p:txBody>
      </p:sp>
    </p:spTree>
    <p:extLst>
      <p:ext uri="{BB962C8B-B14F-4D97-AF65-F5344CB8AC3E}">
        <p14:creationId xmlns:p14="http://schemas.microsoft.com/office/powerpoint/2010/main" val="278562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Q7</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39</a:t>
            </a:fld>
            <a:endParaRPr lang="fr-FR"/>
          </a:p>
        </p:txBody>
      </p:sp>
    </p:spTree>
    <p:extLst>
      <p:ext uri="{BB962C8B-B14F-4D97-AF65-F5344CB8AC3E}">
        <p14:creationId xmlns:p14="http://schemas.microsoft.com/office/powerpoint/2010/main" val="266042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41</a:t>
            </a:fld>
            <a:endParaRPr lang="fr-FR"/>
          </a:p>
        </p:txBody>
      </p:sp>
    </p:spTree>
    <p:extLst>
      <p:ext uri="{BB962C8B-B14F-4D97-AF65-F5344CB8AC3E}">
        <p14:creationId xmlns:p14="http://schemas.microsoft.com/office/powerpoint/2010/main" val="113895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42</a:t>
            </a:fld>
            <a:endParaRPr lang="fr-FR"/>
          </a:p>
        </p:txBody>
      </p:sp>
    </p:spTree>
    <p:extLst>
      <p:ext uri="{BB962C8B-B14F-4D97-AF65-F5344CB8AC3E}">
        <p14:creationId xmlns:p14="http://schemas.microsoft.com/office/powerpoint/2010/main" val="2755558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43</a:t>
            </a:fld>
            <a:endParaRPr lang="fr-FR"/>
          </a:p>
        </p:txBody>
      </p:sp>
    </p:spTree>
    <p:extLst>
      <p:ext uri="{BB962C8B-B14F-4D97-AF65-F5344CB8AC3E}">
        <p14:creationId xmlns:p14="http://schemas.microsoft.com/office/powerpoint/2010/main" val="2780706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A : cochons</a:t>
            </a:r>
          </a:p>
          <a:p>
            <a:r>
              <a:rPr lang="fr-FR" baseline="0" dirty="0" smtClean="0"/>
              <a:t>B : cadavres</a:t>
            </a:r>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44</a:t>
            </a:fld>
            <a:endParaRPr lang="fr-FR"/>
          </a:p>
        </p:txBody>
      </p:sp>
    </p:spTree>
    <p:extLst>
      <p:ext uri="{BB962C8B-B14F-4D97-AF65-F5344CB8AC3E}">
        <p14:creationId xmlns:p14="http://schemas.microsoft.com/office/powerpoint/2010/main" val="4188938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45</a:t>
            </a:fld>
            <a:endParaRPr lang="fr-FR"/>
          </a:p>
        </p:txBody>
      </p:sp>
    </p:spTree>
    <p:extLst>
      <p:ext uri="{BB962C8B-B14F-4D97-AF65-F5344CB8AC3E}">
        <p14:creationId xmlns:p14="http://schemas.microsoft.com/office/powerpoint/2010/main" val="194226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46</a:t>
            </a:fld>
            <a:endParaRPr lang="fr-FR"/>
          </a:p>
        </p:txBody>
      </p:sp>
    </p:spTree>
    <p:extLst>
      <p:ext uri="{BB962C8B-B14F-4D97-AF65-F5344CB8AC3E}">
        <p14:creationId xmlns:p14="http://schemas.microsoft.com/office/powerpoint/2010/main" val="2516584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47</a:t>
            </a:fld>
            <a:endParaRPr lang="fr-FR"/>
          </a:p>
        </p:txBody>
      </p:sp>
    </p:spTree>
    <p:extLst>
      <p:ext uri="{BB962C8B-B14F-4D97-AF65-F5344CB8AC3E}">
        <p14:creationId xmlns:p14="http://schemas.microsoft.com/office/powerpoint/2010/main" val="3915669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48</a:t>
            </a:fld>
            <a:endParaRPr lang="fr-FR"/>
          </a:p>
        </p:txBody>
      </p:sp>
    </p:spTree>
    <p:extLst>
      <p:ext uri="{BB962C8B-B14F-4D97-AF65-F5344CB8AC3E}">
        <p14:creationId xmlns:p14="http://schemas.microsoft.com/office/powerpoint/2010/main" val="3165451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49</a:t>
            </a:fld>
            <a:endParaRPr lang="fr-FR"/>
          </a:p>
        </p:txBody>
      </p:sp>
    </p:spTree>
    <p:extLst>
      <p:ext uri="{BB962C8B-B14F-4D97-AF65-F5344CB8AC3E}">
        <p14:creationId xmlns:p14="http://schemas.microsoft.com/office/powerpoint/2010/main" val="19766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En moyenne, les niveaux de PEP relevés dans les essais randomisés comparant PEP « élevée » à PEP « modérée » étaient respectivement de 15 cmH2O et 9 cmH2O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5</a:t>
            </a:fld>
            <a:endParaRPr lang="fr-FR"/>
          </a:p>
        </p:txBody>
      </p:sp>
    </p:spTree>
    <p:extLst>
      <p:ext uri="{BB962C8B-B14F-4D97-AF65-F5344CB8AC3E}">
        <p14:creationId xmlns:p14="http://schemas.microsoft.com/office/powerpoint/2010/main" val="1320189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Q8</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51</a:t>
            </a:fld>
            <a:endParaRPr lang="fr-FR"/>
          </a:p>
        </p:txBody>
      </p:sp>
    </p:spTree>
    <p:extLst>
      <p:ext uri="{BB962C8B-B14F-4D97-AF65-F5344CB8AC3E}">
        <p14:creationId xmlns:p14="http://schemas.microsoft.com/office/powerpoint/2010/main" val="2019113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Q9</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56</a:t>
            </a:fld>
            <a:endParaRPr lang="fr-FR"/>
          </a:p>
        </p:txBody>
      </p:sp>
    </p:spTree>
    <p:extLst>
      <p:ext uri="{BB962C8B-B14F-4D97-AF65-F5344CB8AC3E}">
        <p14:creationId xmlns:p14="http://schemas.microsoft.com/office/powerpoint/2010/main" val="1866764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72</a:t>
            </a:fld>
            <a:endParaRPr lang="fr-FR"/>
          </a:p>
        </p:txBody>
      </p:sp>
    </p:spTree>
    <p:extLst>
      <p:ext uri="{BB962C8B-B14F-4D97-AF65-F5344CB8AC3E}">
        <p14:creationId xmlns:p14="http://schemas.microsoft.com/office/powerpoint/2010/main" val="2007379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smtClean="0"/>
              <a:t>Chen</a:t>
            </a:r>
            <a:r>
              <a:rPr lang="fr-FR" b="1" u="sng" baseline="0" dirty="0" smtClean="0"/>
              <a:t> : </a:t>
            </a:r>
          </a:p>
          <a:p>
            <a:r>
              <a:rPr lang="fr-FR" dirty="0" smtClean="0"/>
              <a:t>41 patients</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74</a:t>
            </a:fld>
            <a:endParaRPr lang="fr-FR"/>
          </a:p>
        </p:txBody>
      </p:sp>
    </p:spTree>
    <p:extLst>
      <p:ext uri="{BB962C8B-B14F-4D97-AF65-F5344CB8AC3E}">
        <p14:creationId xmlns:p14="http://schemas.microsoft.com/office/powerpoint/2010/main" val="4043495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P/F</a:t>
            </a:r>
            <a:r>
              <a:rPr lang="fr-FR" baseline="0" dirty="0" smtClean="0"/>
              <a:t> </a:t>
            </a:r>
            <a:r>
              <a:rPr lang="fr-FR" baseline="0" dirty="0" smtClean="0">
                <a:sym typeface="Wingdings" panose="05000000000000000000" pitchFamily="2" charset="2"/>
              </a:rPr>
              <a:t>: 100  120</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76</a:t>
            </a:fld>
            <a:endParaRPr lang="fr-FR"/>
          </a:p>
        </p:txBody>
      </p:sp>
    </p:spTree>
    <p:extLst>
      <p:ext uri="{BB962C8B-B14F-4D97-AF65-F5344CB8AC3E}">
        <p14:creationId xmlns:p14="http://schemas.microsoft.com/office/powerpoint/2010/main" val="180949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Q10</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77</a:t>
            </a:fld>
            <a:endParaRPr lang="fr-FR"/>
          </a:p>
        </p:txBody>
      </p:sp>
    </p:spTree>
    <p:extLst>
      <p:ext uri="{BB962C8B-B14F-4D97-AF65-F5344CB8AC3E}">
        <p14:creationId xmlns:p14="http://schemas.microsoft.com/office/powerpoint/2010/main" val="1000402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78</a:t>
            </a:fld>
            <a:endParaRPr lang="fr-FR"/>
          </a:p>
        </p:txBody>
      </p:sp>
    </p:spTree>
    <p:extLst>
      <p:ext uri="{BB962C8B-B14F-4D97-AF65-F5344CB8AC3E}">
        <p14:creationId xmlns:p14="http://schemas.microsoft.com/office/powerpoint/2010/main" val="2661196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Technique non invasive basée</a:t>
            </a:r>
            <a:r>
              <a:rPr lang="fr-FR" baseline="0" dirty="0"/>
              <a:t> sur les variations de bio-impédance</a:t>
            </a:r>
            <a:endParaRPr lang="fr-FR" dirty="0"/>
          </a:p>
        </p:txBody>
      </p:sp>
      <p:sp>
        <p:nvSpPr>
          <p:cNvPr id="4" name="Espace réservé du numéro de diapositive 3"/>
          <p:cNvSpPr>
            <a:spLocks noGrp="1"/>
          </p:cNvSpPr>
          <p:nvPr>
            <p:ph type="sldNum" sz="quarter" idx="10"/>
          </p:nvPr>
        </p:nvSpPr>
        <p:spPr/>
        <p:txBody>
          <a:bodyPr/>
          <a:lstStyle/>
          <a:p>
            <a:fld id="{9DEA30C6-B1F2-4CAF-BE12-A232E5C5E2BB}" type="slidenum">
              <a:rPr lang="fr-FR" smtClean="0"/>
              <a:t>79</a:t>
            </a:fld>
            <a:endParaRPr lang="fr-FR"/>
          </a:p>
        </p:txBody>
      </p:sp>
    </p:spTree>
    <p:extLst>
      <p:ext uri="{BB962C8B-B14F-4D97-AF65-F5344CB8AC3E}">
        <p14:creationId xmlns:p14="http://schemas.microsoft.com/office/powerpoint/2010/main" val="2659818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L’EIT détermine l’impédance en appliquant un courant alternatif connu « I1 » à une première paire d’électrodes et en mesurant les potentiels de surface « </a:t>
            </a:r>
            <a:r>
              <a:rPr lang="fr-FR" dirty="0" err="1"/>
              <a:t>Vn</a:t>
            </a:r>
            <a:r>
              <a:rPr lang="fr-FR" dirty="0"/>
              <a:t> » résultants au niveau des 13 autres d’électrodes. L’application de la loi d’Ohm permet dès lors de déterminer l’impédance entre les paires d’électrodes d’injection et les paires d’électrodes de mesure à partir du courant appliqué connu et des tensions mesurées. Ensuite, la paire d’électrodes adjacente est utilisée pour l’application de courant suivante et 13 autres mesures de tension sont effectuées. L’emplacement des paires d’électrodes d’injection et des paires d’électrodes de mesure se déplacent ainsi successivement tout autour du thorax. </a:t>
            </a:r>
          </a:p>
        </p:txBody>
      </p:sp>
      <p:sp>
        <p:nvSpPr>
          <p:cNvPr id="4" name="Espace réservé du numéro de diapositive 3"/>
          <p:cNvSpPr>
            <a:spLocks noGrp="1"/>
          </p:cNvSpPr>
          <p:nvPr>
            <p:ph type="sldNum" sz="quarter" idx="10"/>
          </p:nvPr>
        </p:nvSpPr>
        <p:spPr/>
        <p:txBody>
          <a:bodyPr/>
          <a:lstStyle/>
          <a:p>
            <a:fld id="{9DEA30C6-B1F2-4CAF-BE12-A232E5C5E2BB}" type="slidenum">
              <a:rPr lang="fr-FR" smtClean="0"/>
              <a:t>80</a:t>
            </a:fld>
            <a:endParaRPr lang="fr-FR"/>
          </a:p>
        </p:txBody>
      </p:sp>
    </p:spTree>
    <p:extLst>
      <p:ext uri="{BB962C8B-B14F-4D97-AF65-F5344CB8AC3E}">
        <p14:creationId xmlns:p14="http://schemas.microsoft.com/office/powerpoint/2010/main" val="94970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81</a:t>
            </a:fld>
            <a:endParaRPr lang="fr-FR"/>
          </a:p>
        </p:txBody>
      </p:sp>
    </p:spTree>
    <p:extLst>
      <p:ext uri="{BB962C8B-B14F-4D97-AF65-F5344CB8AC3E}">
        <p14:creationId xmlns:p14="http://schemas.microsoft.com/office/powerpoint/2010/main" val="90330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6</a:t>
            </a:fld>
            <a:endParaRPr lang="fr-FR"/>
          </a:p>
        </p:txBody>
      </p:sp>
    </p:spTree>
    <p:extLst>
      <p:ext uri="{BB962C8B-B14F-4D97-AF65-F5344CB8AC3E}">
        <p14:creationId xmlns:p14="http://schemas.microsoft.com/office/powerpoint/2010/main" val="122720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VT 400 </a:t>
            </a:r>
            <a:r>
              <a:rPr lang="fr-FR" dirty="0" err="1" smtClean="0"/>
              <a:t>mL</a:t>
            </a:r>
            <a:r>
              <a:rPr lang="fr-FR" dirty="0" smtClean="0"/>
              <a:t> </a:t>
            </a:r>
            <a:r>
              <a:rPr lang="fr-FR" dirty="0" smtClean="0">
                <a:sym typeface="Wingdings" panose="05000000000000000000" pitchFamily="2" charset="2"/>
              </a:rPr>
              <a:t> 6,6 </a:t>
            </a:r>
            <a:r>
              <a:rPr lang="fr-FR" dirty="0" err="1" smtClean="0">
                <a:sym typeface="Wingdings" panose="05000000000000000000" pitchFamily="2" charset="2"/>
              </a:rPr>
              <a:t>mL</a:t>
            </a:r>
            <a:r>
              <a:rPr lang="fr-FR" dirty="0" smtClean="0">
                <a:sym typeface="Wingdings" panose="05000000000000000000" pitchFamily="2" charset="2"/>
              </a:rPr>
              <a:t>/kg</a:t>
            </a:r>
          </a:p>
          <a:p>
            <a:r>
              <a:rPr lang="fr-FR" dirty="0" smtClean="0">
                <a:sym typeface="Wingdings" panose="05000000000000000000" pitchFamily="2" charset="2"/>
              </a:rPr>
              <a:t>Stable sur le plan</a:t>
            </a:r>
            <a:r>
              <a:rPr lang="fr-FR" baseline="0" dirty="0" smtClean="0">
                <a:sym typeface="Wingdings" panose="05000000000000000000" pitchFamily="2" charset="2"/>
              </a:rPr>
              <a:t> hémodynamique</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7</a:t>
            </a:fld>
            <a:endParaRPr lang="fr-FR"/>
          </a:p>
        </p:txBody>
      </p:sp>
    </p:spTree>
    <p:extLst>
      <p:ext uri="{BB962C8B-B14F-4D97-AF65-F5344CB8AC3E}">
        <p14:creationId xmlns:p14="http://schemas.microsoft.com/office/powerpoint/2010/main" val="161541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Q2</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10</a:t>
            </a:fld>
            <a:endParaRPr lang="fr-FR"/>
          </a:p>
        </p:txBody>
      </p:sp>
    </p:spTree>
    <p:extLst>
      <p:ext uri="{BB962C8B-B14F-4D97-AF65-F5344CB8AC3E}">
        <p14:creationId xmlns:p14="http://schemas.microsoft.com/office/powerpoint/2010/main" val="17410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err="1" smtClean="0"/>
              <a:t>Haudebourg</a:t>
            </a:r>
            <a:r>
              <a:rPr lang="fr-FR" b="1" u="sng" baseline="0" dirty="0" smtClean="0"/>
              <a:t> : </a:t>
            </a:r>
          </a:p>
          <a:p>
            <a:r>
              <a:rPr lang="fr-FR" baseline="0" dirty="0" smtClean="0"/>
              <a:t>Etude prospective, observationnelle.</a:t>
            </a:r>
          </a:p>
          <a:p>
            <a:r>
              <a:rPr lang="fr-FR" baseline="0" dirty="0" smtClean="0"/>
              <a:t>45 patients (SDRA modérés à sévères)</a:t>
            </a:r>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22</a:t>
            </a:fld>
            <a:endParaRPr lang="fr-FR"/>
          </a:p>
        </p:txBody>
      </p:sp>
    </p:spTree>
    <p:extLst>
      <p:ext uri="{BB962C8B-B14F-4D97-AF65-F5344CB8AC3E}">
        <p14:creationId xmlns:p14="http://schemas.microsoft.com/office/powerpoint/2010/main" val="305568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Q3</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24</a:t>
            </a:fld>
            <a:endParaRPr lang="fr-FR"/>
          </a:p>
        </p:txBody>
      </p:sp>
    </p:spTree>
    <p:extLst>
      <p:ext uri="{BB962C8B-B14F-4D97-AF65-F5344CB8AC3E}">
        <p14:creationId xmlns:p14="http://schemas.microsoft.com/office/powerpoint/2010/main" val="261829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Q4</a:t>
            </a:r>
            <a:endParaRPr lang="fr-FR" dirty="0"/>
          </a:p>
        </p:txBody>
      </p:sp>
      <p:sp>
        <p:nvSpPr>
          <p:cNvPr id="4" name="Espace réservé du numéro de diapositive 3"/>
          <p:cNvSpPr>
            <a:spLocks noGrp="1"/>
          </p:cNvSpPr>
          <p:nvPr>
            <p:ph type="sldNum" sz="quarter" idx="10"/>
          </p:nvPr>
        </p:nvSpPr>
        <p:spPr/>
        <p:txBody>
          <a:bodyPr/>
          <a:lstStyle/>
          <a:p>
            <a:fld id="{3BCA4D6E-CB9F-4AAF-B637-425B05F20427}" type="slidenum">
              <a:rPr lang="fr-FR" smtClean="0"/>
              <a:t>25</a:t>
            </a:fld>
            <a:endParaRPr lang="fr-FR"/>
          </a:p>
        </p:txBody>
      </p:sp>
    </p:spTree>
    <p:extLst>
      <p:ext uri="{BB962C8B-B14F-4D97-AF65-F5344CB8AC3E}">
        <p14:creationId xmlns:p14="http://schemas.microsoft.com/office/powerpoint/2010/main" val="157362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8CF0597E-A0DA-420D-9D10-9ABFD8654795}" type="datetimeFigureOut">
              <a:rPr lang="fr-FR" smtClean="0"/>
              <a:t>13/03/2023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33546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F0597E-A0DA-420D-9D10-9ABFD8654795}" type="datetimeFigureOut">
              <a:rPr lang="fr-FR" smtClean="0"/>
              <a:t>13/03/2023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401100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F0597E-A0DA-420D-9D10-9ABFD8654795}" type="datetimeFigureOut">
              <a:rPr lang="fr-FR" smtClean="0"/>
              <a:t>13/03/2023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373495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F0597E-A0DA-420D-9D10-9ABFD8654795}" type="datetimeFigureOut">
              <a:rPr lang="fr-FR" smtClean="0"/>
              <a:t>13/03/2023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198938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8CF0597E-A0DA-420D-9D10-9ABFD8654795}" type="datetimeFigureOut">
              <a:rPr lang="fr-FR" smtClean="0"/>
              <a:t>13/03/2023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289147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CF0597E-A0DA-420D-9D10-9ABFD8654795}" type="datetimeFigureOut">
              <a:rPr lang="fr-FR" smtClean="0"/>
              <a:t>13/03/2023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291019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CF0597E-A0DA-420D-9D10-9ABFD8654795}" type="datetimeFigureOut">
              <a:rPr lang="fr-FR" smtClean="0"/>
              <a:t>13/03/2023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2516419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CF0597E-A0DA-420D-9D10-9ABFD8654795}" type="datetimeFigureOut">
              <a:rPr lang="fr-FR" smtClean="0"/>
              <a:t>13/03/2023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125347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CF0597E-A0DA-420D-9D10-9ABFD8654795}" type="datetimeFigureOut">
              <a:rPr lang="fr-FR" smtClean="0"/>
              <a:t>13/03/2023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284644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CF0597E-A0DA-420D-9D10-9ABFD8654795}" type="datetimeFigureOut">
              <a:rPr lang="fr-FR" smtClean="0"/>
              <a:t>13/03/2023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312724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CF0597E-A0DA-420D-9D10-9ABFD8654795}" type="datetimeFigureOut">
              <a:rPr lang="fr-FR" smtClean="0"/>
              <a:t>13/03/2023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81B279-4447-48AD-BBDB-402434982EC4}" type="slidenum">
              <a:rPr lang="fr-FR" smtClean="0"/>
              <a:t>‹N°›</a:t>
            </a:fld>
            <a:endParaRPr lang="fr-FR"/>
          </a:p>
        </p:txBody>
      </p:sp>
    </p:spTree>
    <p:extLst>
      <p:ext uri="{BB962C8B-B14F-4D97-AF65-F5344CB8AC3E}">
        <p14:creationId xmlns:p14="http://schemas.microsoft.com/office/powerpoint/2010/main" val="78735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0597E-A0DA-420D-9D10-9ABFD8654795}" type="datetimeFigureOut">
              <a:rPr lang="fr-FR" smtClean="0"/>
              <a:t>13/03/2023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1B279-4447-48AD-BBDB-402434982EC4}" type="slidenum">
              <a:rPr lang="fr-FR" smtClean="0"/>
              <a:t>‹N°›</a:t>
            </a:fld>
            <a:endParaRPr lang="fr-FR"/>
          </a:p>
        </p:txBody>
      </p:sp>
    </p:spTree>
    <p:extLst>
      <p:ext uri="{BB962C8B-B14F-4D97-AF65-F5344CB8AC3E}">
        <p14:creationId xmlns:p14="http://schemas.microsoft.com/office/powerpoint/2010/main" val="320211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6.xm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8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https://www.nejm.org/na101/home/literatum/publisher/mms/journals/content/nejm/2006/nejm_2006.354.issue-17/nejmoa052052/production/images/img_medium/nejmoa052052_f2.jpeg"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1796820"/>
            <a:ext cx="10363200" cy="1915209"/>
          </a:xfrm>
          <a:solidFill>
            <a:schemeClr val="accent5">
              <a:lumMod val="60000"/>
              <a:lumOff val="40000"/>
            </a:schemeClr>
          </a:solidFill>
          <a:ln w="25400">
            <a:solidFill>
              <a:schemeClr val="accent5">
                <a:lumMod val="50000"/>
              </a:schemeClr>
            </a:solidFill>
          </a:ln>
          <a:effectLst>
            <a:outerShdw blurRad="50800" dist="38100" dir="2700000" algn="tl" rotWithShape="0">
              <a:prstClr val="black">
                <a:alpha val="40000"/>
              </a:prstClr>
            </a:outerShdw>
          </a:effectLst>
        </p:spPr>
        <p:txBody>
          <a:bodyPr anchor="ctr" anchorCtr="0">
            <a:normAutofit/>
          </a:bodyPr>
          <a:lstStyle/>
          <a:p>
            <a:r>
              <a:rPr lang="fr-FR" sz="5400" b="1" dirty="0" smtClean="0">
                <a:solidFill>
                  <a:schemeClr val="bg1"/>
                </a:solidFill>
              </a:rPr>
              <a:t>PEP et </a:t>
            </a:r>
            <a:r>
              <a:rPr lang="fr-FR" sz="5400" b="1" dirty="0" err="1" smtClean="0">
                <a:solidFill>
                  <a:schemeClr val="bg1"/>
                </a:solidFill>
              </a:rPr>
              <a:t>recrutabilité</a:t>
            </a:r>
            <a:endParaRPr lang="fr-FR" sz="5400" b="1" dirty="0">
              <a:solidFill>
                <a:schemeClr val="bg1"/>
              </a:solidFill>
            </a:endParaRPr>
          </a:p>
        </p:txBody>
      </p:sp>
      <p:sp>
        <p:nvSpPr>
          <p:cNvPr id="5" name="Rectangle 4"/>
          <p:cNvSpPr/>
          <p:nvPr/>
        </p:nvSpPr>
        <p:spPr>
          <a:xfrm>
            <a:off x="10896534" y="5119601"/>
            <a:ext cx="706845" cy="9016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8" name="Image 7"/>
          <p:cNvPicPr>
            <a:picLocks noChangeAspect="1"/>
          </p:cNvPicPr>
          <p:nvPr/>
        </p:nvPicPr>
        <p:blipFill rotWithShape="1">
          <a:blip r:embed="rId2"/>
          <a:srcRect l="8750" r="9067" b="12233"/>
          <a:stretch/>
        </p:blipFill>
        <p:spPr>
          <a:xfrm>
            <a:off x="0" y="0"/>
            <a:ext cx="1672101" cy="1223066"/>
          </a:xfrm>
          <a:prstGeom prst="rect">
            <a:avLst/>
          </a:prstGeom>
        </p:spPr>
      </p:pic>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10924177" y="3458521"/>
            <a:ext cx="706845" cy="706416"/>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3" name="ZoneTexte 2"/>
          <p:cNvSpPr txBox="1"/>
          <p:nvPr/>
        </p:nvSpPr>
        <p:spPr>
          <a:xfrm>
            <a:off x="914400" y="4164937"/>
            <a:ext cx="10363200" cy="1107996"/>
          </a:xfrm>
          <a:prstGeom prst="rect">
            <a:avLst/>
          </a:prstGeom>
          <a:noFill/>
        </p:spPr>
        <p:txBody>
          <a:bodyPr wrap="square" rtlCol="0">
            <a:spAutoFit/>
          </a:bodyPr>
          <a:lstStyle/>
          <a:p>
            <a:pPr algn="ctr"/>
            <a:r>
              <a:rPr lang="fr-FR" sz="2000" b="1" i="1" dirty="0" smtClean="0">
                <a:solidFill>
                  <a:schemeClr val="accent5">
                    <a:lumMod val="50000"/>
                  </a:schemeClr>
                </a:solidFill>
              </a:rPr>
              <a:t>Dr Anne-Fleur HAUDEBOURG</a:t>
            </a:r>
          </a:p>
          <a:p>
            <a:pPr algn="ctr"/>
            <a:r>
              <a:rPr lang="fr-FR" sz="1400" i="1" dirty="0" smtClean="0">
                <a:solidFill>
                  <a:schemeClr val="accent5">
                    <a:lumMod val="50000"/>
                  </a:schemeClr>
                </a:solidFill>
              </a:rPr>
              <a:t>Praticien Hospitalier </a:t>
            </a:r>
          </a:p>
          <a:p>
            <a:pPr algn="ctr"/>
            <a:r>
              <a:rPr lang="fr-FR" sz="1600" i="1" dirty="0" smtClean="0">
                <a:solidFill>
                  <a:schemeClr val="accent5">
                    <a:lumMod val="50000"/>
                  </a:schemeClr>
                </a:solidFill>
              </a:rPr>
              <a:t>Médecine Intensive Réanimation – CHU Henri Mondor</a:t>
            </a:r>
          </a:p>
          <a:p>
            <a:pPr algn="ctr"/>
            <a:r>
              <a:rPr lang="fr-FR" sz="1400" i="1" dirty="0" smtClean="0">
                <a:solidFill>
                  <a:schemeClr val="accent5">
                    <a:lumMod val="50000"/>
                  </a:schemeClr>
                </a:solidFill>
              </a:rPr>
              <a:t>annefleur.maignant@aphp.fr</a:t>
            </a:r>
            <a:endParaRPr lang="fr-FR" sz="1400" i="1" dirty="0">
              <a:solidFill>
                <a:schemeClr val="accent5">
                  <a:lumMod val="50000"/>
                </a:schemeClr>
              </a:solidFill>
            </a:endParaRPr>
          </a:p>
        </p:txBody>
      </p:sp>
      <p:pic>
        <p:nvPicPr>
          <p:cNvPr id="10" name="Image 9"/>
          <p:cNvPicPr>
            <a:picLocks noChangeAspect="1"/>
          </p:cNvPicPr>
          <p:nvPr/>
        </p:nvPicPr>
        <p:blipFill>
          <a:blip r:embed="rId3"/>
          <a:stretch>
            <a:fillRect/>
          </a:stretch>
        </p:blipFill>
        <p:spPr>
          <a:xfrm>
            <a:off x="2551765" y="47625"/>
            <a:ext cx="3468035" cy="1127816"/>
          </a:xfrm>
          <a:prstGeom prst="rect">
            <a:avLst/>
          </a:prstGeom>
        </p:spPr>
      </p:pic>
      <p:sp>
        <p:nvSpPr>
          <p:cNvPr id="11" name="ZoneTexte 10"/>
          <p:cNvSpPr txBox="1"/>
          <p:nvPr/>
        </p:nvSpPr>
        <p:spPr>
          <a:xfrm>
            <a:off x="914400" y="5373730"/>
            <a:ext cx="10363200" cy="1107996"/>
          </a:xfrm>
          <a:prstGeom prst="rect">
            <a:avLst/>
          </a:prstGeom>
          <a:noFill/>
        </p:spPr>
        <p:txBody>
          <a:bodyPr wrap="square" rtlCol="0">
            <a:spAutoFit/>
          </a:bodyPr>
          <a:lstStyle/>
          <a:p>
            <a:pPr algn="ctr"/>
            <a:r>
              <a:rPr lang="fr-FR" sz="2000" b="1" i="1" dirty="0" smtClean="0">
                <a:solidFill>
                  <a:schemeClr val="accent5">
                    <a:lumMod val="50000"/>
                  </a:schemeClr>
                </a:solidFill>
              </a:rPr>
              <a:t>Pr Rémi COUDROY</a:t>
            </a:r>
          </a:p>
          <a:p>
            <a:pPr algn="ctr"/>
            <a:r>
              <a:rPr lang="fr-FR" sz="1400" i="1" dirty="0" smtClean="0">
                <a:solidFill>
                  <a:schemeClr val="accent5">
                    <a:lumMod val="50000"/>
                  </a:schemeClr>
                </a:solidFill>
              </a:rPr>
              <a:t>Professeur des Universités - Praticien Hospitalier </a:t>
            </a:r>
          </a:p>
          <a:p>
            <a:pPr algn="ctr"/>
            <a:r>
              <a:rPr lang="fr-FR" sz="1600" i="1" dirty="0" smtClean="0">
                <a:solidFill>
                  <a:schemeClr val="accent5">
                    <a:lumMod val="50000"/>
                  </a:schemeClr>
                </a:solidFill>
              </a:rPr>
              <a:t>Médecine Intensive Réanimation – CHU Poitiers</a:t>
            </a:r>
          </a:p>
          <a:p>
            <a:pPr algn="ctr"/>
            <a:r>
              <a:rPr lang="fr-FR" sz="1400" i="1" dirty="0" smtClean="0">
                <a:solidFill>
                  <a:schemeClr val="accent5">
                    <a:lumMod val="50000"/>
                  </a:schemeClr>
                </a:solidFill>
              </a:rPr>
              <a:t>remi.coudroy@chu-poitiers.fr</a:t>
            </a:r>
            <a:endParaRPr lang="fr-FR" sz="1400" i="1" dirty="0">
              <a:solidFill>
                <a:schemeClr val="accent5">
                  <a:lumMod val="50000"/>
                </a:schemeClr>
              </a:solidFill>
            </a:endParaRPr>
          </a:p>
        </p:txBody>
      </p:sp>
      <p:pic>
        <p:nvPicPr>
          <p:cNvPr id="1028" name="Picture 4" descr="Logo Développé-CHU Poitiers_Couleurs - Site du CHU de Poiti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932" b="13238"/>
          <a:stretch/>
        </p:blipFill>
        <p:spPr bwMode="auto">
          <a:xfrm>
            <a:off x="9877765" y="-3615"/>
            <a:ext cx="2295185" cy="1226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ticles expertise Anesthésie et réani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706" y="12300"/>
            <a:ext cx="2352244" cy="117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947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63811" y="0"/>
            <a:ext cx="9664379" cy="6879212"/>
          </a:xfrm>
          <a:prstGeom prst="rect">
            <a:avLst/>
          </a:prstGeom>
        </p:spPr>
      </p:pic>
    </p:spTree>
    <p:extLst>
      <p:ext uri="{BB962C8B-B14F-4D97-AF65-F5344CB8AC3E}">
        <p14:creationId xmlns:p14="http://schemas.microsoft.com/office/powerpoint/2010/main" val="2385658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92840" y="7156"/>
            <a:ext cx="9606320" cy="6850843"/>
          </a:xfrm>
          <a:prstGeom prst="rect">
            <a:avLst/>
          </a:prstGeom>
        </p:spPr>
      </p:pic>
    </p:spTree>
    <p:extLst>
      <p:ext uri="{BB962C8B-B14F-4D97-AF65-F5344CB8AC3E}">
        <p14:creationId xmlns:p14="http://schemas.microsoft.com/office/powerpoint/2010/main" val="103522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EDDA8796-F430-8F46-8760-6526EF2AA566}"/>
              </a:ext>
            </a:extLst>
          </p:cNvPr>
          <p:cNvSpPr txBox="1"/>
          <p:nvPr/>
        </p:nvSpPr>
        <p:spPr>
          <a:xfrm>
            <a:off x="10919" y="6457890"/>
            <a:ext cx="2744662" cy="400110"/>
          </a:xfrm>
          <a:prstGeom prst="rect">
            <a:avLst/>
          </a:prstGeom>
          <a:noFill/>
        </p:spPr>
        <p:txBody>
          <a:bodyPr wrap="none" rtlCol="0">
            <a:spAutoFit/>
          </a:bodyPr>
          <a:lstStyle/>
          <a:p>
            <a:r>
              <a:rPr lang="fr-FR" sz="2000" dirty="0">
                <a:latin typeface="Arial Narrow" panose="020B0604020202020204" pitchFamily="34" charset="0"/>
                <a:cs typeface="Arial Narrow" panose="020B0604020202020204" pitchFamily="34" charset="0"/>
              </a:rPr>
              <a:t>Broche </a:t>
            </a:r>
            <a:r>
              <a:rPr lang="fr-FR" sz="2000" i="1" dirty="0">
                <a:latin typeface="Arial Narrow" panose="020B0604020202020204" pitchFamily="34" charset="0"/>
                <a:cs typeface="Arial Narrow" panose="020B0604020202020204" pitchFamily="34" charset="0"/>
              </a:rPr>
              <a:t>Crit Care Med </a:t>
            </a:r>
            <a:r>
              <a:rPr lang="fr-FR" sz="2000" dirty="0">
                <a:latin typeface="Arial Narrow" panose="020B0604020202020204" pitchFamily="34" charset="0"/>
                <a:cs typeface="Arial Narrow" panose="020B0604020202020204" pitchFamily="34" charset="0"/>
              </a:rPr>
              <a:t>2019</a:t>
            </a:r>
          </a:p>
        </p:txBody>
      </p:sp>
      <p:grpSp>
        <p:nvGrpSpPr>
          <p:cNvPr id="20" name="Groupe 19">
            <a:extLst>
              <a:ext uri="{FF2B5EF4-FFF2-40B4-BE49-F238E27FC236}">
                <a16:creationId xmlns:a16="http://schemas.microsoft.com/office/drawing/2014/main" id="{A0036A79-621A-024E-92F9-E0DD6E1FD85A}"/>
              </a:ext>
            </a:extLst>
          </p:cNvPr>
          <p:cNvGrpSpPr>
            <a:grpSpLocks noChangeAspect="1"/>
          </p:cNvGrpSpPr>
          <p:nvPr/>
        </p:nvGrpSpPr>
        <p:grpSpPr>
          <a:xfrm>
            <a:off x="838199" y="2006382"/>
            <a:ext cx="6026748" cy="3960000"/>
            <a:chOff x="3507096" y="1979562"/>
            <a:chExt cx="6521426" cy="4285036"/>
          </a:xfrm>
        </p:grpSpPr>
        <p:pic>
          <p:nvPicPr>
            <p:cNvPr id="2" name="Image 1">
              <a:extLst>
                <a:ext uri="{FF2B5EF4-FFF2-40B4-BE49-F238E27FC236}">
                  <a16:creationId xmlns:a16="http://schemas.microsoft.com/office/drawing/2014/main" id="{ECA32CB9-6F47-7C45-9FCB-845EF658B18E}"/>
                </a:ext>
              </a:extLst>
            </p:cNvPr>
            <p:cNvPicPr>
              <a:picLocks noChangeAspect="1"/>
            </p:cNvPicPr>
            <p:nvPr/>
          </p:nvPicPr>
          <p:blipFill rotWithShape="1">
            <a:blip r:embed="rId2"/>
            <a:srcRect l="69504" r="-2364" b="22879"/>
            <a:stretch/>
          </p:blipFill>
          <p:spPr>
            <a:xfrm>
              <a:off x="3514126" y="1979562"/>
              <a:ext cx="6514396" cy="4285036"/>
            </a:xfrm>
            <a:prstGeom prst="rect">
              <a:avLst/>
            </a:prstGeom>
            <a:solidFill>
              <a:schemeClr val="bg1"/>
            </a:solidFill>
            <a:ln>
              <a:noFill/>
            </a:ln>
            <a:effectLst>
              <a:outerShdw blurRad="292100" dist="139700" dir="2700000" algn="tl" rotWithShape="0">
                <a:srgbClr val="333333">
                  <a:alpha val="65000"/>
                </a:srgbClr>
              </a:outerShdw>
            </a:effectLst>
          </p:spPr>
        </p:pic>
        <p:sp>
          <p:nvSpPr>
            <p:cNvPr id="16" name="ZoneTexte 15">
              <a:extLst>
                <a:ext uri="{FF2B5EF4-FFF2-40B4-BE49-F238E27FC236}">
                  <a16:creationId xmlns:a16="http://schemas.microsoft.com/office/drawing/2014/main" id="{513F3D76-C995-6D44-ADC9-E2901723D9F2}"/>
                </a:ext>
              </a:extLst>
            </p:cNvPr>
            <p:cNvSpPr txBox="1"/>
            <p:nvPr/>
          </p:nvSpPr>
          <p:spPr>
            <a:xfrm>
              <a:off x="3507096" y="5741378"/>
              <a:ext cx="2262158" cy="523220"/>
            </a:xfrm>
            <a:prstGeom prst="rect">
              <a:avLst/>
            </a:prstGeom>
            <a:noFill/>
          </p:spPr>
          <p:txBody>
            <a:bodyPr wrap="none" rtlCol="0">
              <a:spAutoFit/>
            </a:bodyPr>
            <a:lstStyle/>
            <a:p>
              <a:r>
                <a:rPr lang="fr-FR" sz="2800" dirty="0">
                  <a:solidFill>
                    <a:schemeClr val="accent5">
                      <a:lumMod val="50000"/>
                    </a:schemeClr>
                  </a:solidFill>
                  <a:latin typeface="+mj-lt"/>
                </a:rPr>
                <a:t>PEEP 3 cmH</a:t>
              </a:r>
              <a:r>
                <a:rPr lang="fr-FR" sz="2800" baseline="-25000" dirty="0">
                  <a:solidFill>
                    <a:schemeClr val="accent5">
                      <a:lumMod val="50000"/>
                    </a:schemeClr>
                  </a:solidFill>
                  <a:latin typeface="+mj-lt"/>
                </a:rPr>
                <a:t>2</a:t>
              </a:r>
              <a:r>
                <a:rPr lang="fr-FR" sz="2800" dirty="0">
                  <a:solidFill>
                    <a:schemeClr val="accent5">
                      <a:lumMod val="50000"/>
                    </a:schemeClr>
                  </a:solidFill>
                  <a:latin typeface="+mj-lt"/>
                </a:rPr>
                <a:t>O</a:t>
              </a:r>
            </a:p>
          </p:txBody>
        </p:sp>
      </p:grpSp>
      <p:cxnSp>
        <p:nvCxnSpPr>
          <p:cNvPr id="7" name="Connecteur droit avec flèche 6">
            <a:extLst>
              <a:ext uri="{FF2B5EF4-FFF2-40B4-BE49-F238E27FC236}">
                <a16:creationId xmlns:a16="http://schemas.microsoft.com/office/drawing/2014/main" id="{9B67D42B-0AB7-7041-8BF5-1BBF4D0C7F65}"/>
              </a:ext>
            </a:extLst>
          </p:cNvPr>
          <p:cNvCxnSpPr>
            <a:cxnSpLocks/>
          </p:cNvCxnSpPr>
          <p:nvPr/>
        </p:nvCxnSpPr>
        <p:spPr>
          <a:xfrm flipV="1">
            <a:off x="2582399" y="4047684"/>
            <a:ext cx="346364" cy="6937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66F87026-A3C2-594B-8BE8-835B02C27DE1}"/>
              </a:ext>
            </a:extLst>
          </p:cNvPr>
          <p:cNvCxnSpPr>
            <a:cxnSpLocks/>
          </p:cNvCxnSpPr>
          <p:nvPr/>
        </p:nvCxnSpPr>
        <p:spPr>
          <a:xfrm flipV="1">
            <a:off x="1855031" y="3850525"/>
            <a:ext cx="638466" cy="5440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CF0D920F-EEE6-7F45-834F-752E1DE1C777}"/>
              </a:ext>
            </a:extLst>
          </p:cNvPr>
          <p:cNvGrpSpPr>
            <a:grpSpLocks noChangeAspect="1"/>
          </p:cNvGrpSpPr>
          <p:nvPr/>
        </p:nvGrpSpPr>
        <p:grpSpPr>
          <a:xfrm>
            <a:off x="841261" y="2010062"/>
            <a:ext cx="6020624" cy="3960000"/>
            <a:chOff x="3507096" y="1690688"/>
            <a:chExt cx="6514796" cy="4285036"/>
          </a:xfrm>
        </p:grpSpPr>
        <p:pic>
          <p:nvPicPr>
            <p:cNvPr id="4" name="Image 3">
              <a:extLst>
                <a:ext uri="{FF2B5EF4-FFF2-40B4-BE49-F238E27FC236}">
                  <a16:creationId xmlns:a16="http://schemas.microsoft.com/office/drawing/2014/main" id="{640262A7-B4D2-2F4F-9EE5-23B884BED264}"/>
                </a:ext>
              </a:extLst>
            </p:cNvPr>
            <p:cNvPicPr>
              <a:picLocks noChangeAspect="1"/>
            </p:cNvPicPr>
            <p:nvPr/>
          </p:nvPicPr>
          <p:blipFill rotWithShape="1">
            <a:blip r:embed="rId2">
              <a:alphaModFix/>
            </a:blip>
            <a:srcRect l="34089" t="2499" r="33052" b="20380"/>
            <a:stretch/>
          </p:blipFill>
          <p:spPr>
            <a:xfrm>
              <a:off x="3507695" y="1690688"/>
              <a:ext cx="6514197" cy="4285036"/>
            </a:xfrm>
            <a:prstGeom prst="rect">
              <a:avLst/>
            </a:prstGeom>
            <a:solidFill>
              <a:schemeClr val="bg1"/>
            </a:solidFill>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B2D2CA93-C7EF-FA41-A7B2-4620DB3C8341}"/>
                </a:ext>
              </a:extLst>
            </p:cNvPr>
            <p:cNvSpPr txBox="1"/>
            <p:nvPr/>
          </p:nvSpPr>
          <p:spPr>
            <a:xfrm>
              <a:off x="3507096" y="5452504"/>
              <a:ext cx="2262158" cy="523220"/>
            </a:xfrm>
            <a:prstGeom prst="rect">
              <a:avLst/>
            </a:prstGeom>
            <a:noFill/>
          </p:spPr>
          <p:txBody>
            <a:bodyPr wrap="none" rtlCol="0">
              <a:spAutoFit/>
            </a:bodyPr>
            <a:lstStyle/>
            <a:p>
              <a:r>
                <a:rPr lang="fr-FR" sz="2800" dirty="0">
                  <a:solidFill>
                    <a:schemeClr val="accent5">
                      <a:lumMod val="50000"/>
                    </a:schemeClr>
                  </a:solidFill>
                  <a:latin typeface="+mj-lt"/>
                </a:rPr>
                <a:t>PEEP 6 cmH</a:t>
              </a:r>
              <a:r>
                <a:rPr lang="fr-FR" sz="2800" baseline="-25000" dirty="0">
                  <a:solidFill>
                    <a:schemeClr val="accent5">
                      <a:lumMod val="50000"/>
                    </a:schemeClr>
                  </a:solidFill>
                  <a:latin typeface="+mj-lt"/>
                </a:rPr>
                <a:t>2</a:t>
              </a:r>
              <a:r>
                <a:rPr lang="fr-FR" sz="2800" dirty="0">
                  <a:solidFill>
                    <a:schemeClr val="accent5">
                      <a:lumMod val="50000"/>
                    </a:schemeClr>
                  </a:solidFill>
                  <a:latin typeface="+mj-lt"/>
                </a:rPr>
                <a:t>O</a:t>
              </a:r>
            </a:p>
          </p:txBody>
        </p:sp>
      </p:grpSp>
      <p:cxnSp>
        <p:nvCxnSpPr>
          <p:cNvPr id="6" name="Connecteur droit avec flèche 5">
            <a:extLst>
              <a:ext uri="{FF2B5EF4-FFF2-40B4-BE49-F238E27FC236}">
                <a16:creationId xmlns:a16="http://schemas.microsoft.com/office/drawing/2014/main" id="{0D2AF908-424E-E547-9754-E2F9C6145B13}"/>
              </a:ext>
            </a:extLst>
          </p:cNvPr>
          <p:cNvCxnSpPr>
            <a:cxnSpLocks/>
          </p:cNvCxnSpPr>
          <p:nvPr/>
        </p:nvCxnSpPr>
        <p:spPr>
          <a:xfrm flipH="1">
            <a:off x="2525494" y="2894060"/>
            <a:ext cx="692726" cy="304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DAB35782-2E11-C04C-AE24-BC5C735E712D}"/>
              </a:ext>
            </a:extLst>
          </p:cNvPr>
          <p:cNvCxnSpPr>
            <a:cxnSpLocks/>
          </p:cNvCxnSpPr>
          <p:nvPr/>
        </p:nvCxnSpPr>
        <p:spPr>
          <a:xfrm flipH="1">
            <a:off x="2496700" y="2358163"/>
            <a:ext cx="75031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098FC1EA-E5D6-0B4A-AF33-6FFC675090F8}"/>
              </a:ext>
            </a:extLst>
          </p:cNvPr>
          <p:cNvGrpSpPr>
            <a:grpSpLocks noChangeAspect="1"/>
          </p:cNvGrpSpPr>
          <p:nvPr/>
        </p:nvGrpSpPr>
        <p:grpSpPr>
          <a:xfrm>
            <a:off x="841261" y="2013742"/>
            <a:ext cx="6020624" cy="3960000"/>
            <a:chOff x="3098577" y="1690688"/>
            <a:chExt cx="6514796" cy="4285036"/>
          </a:xfrm>
        </p:grpSpPr>
        <p:pic>
          <p:nvPicPr>
            <p:cNvPr id="3" name="Image 2">
              <a:extLst>
                <a:ext uri="{FF2B5EF4-FFF2-40B4-BE49-F238E27FC236}">
                  <a16:creationId xmlns:a16="http://schemas.microsoft.com/office/drawing/2014/main" id="{CCEAC068-CE14-9D42-A67F-C2E490D0F993}"/>
                </a:ext>
              </a:extLst>
            </p:cNvPr>
            <p:cNvPicPr>
              <a:picLocks noChangeAspect="1"/>
            </p:cNvPicPr>
            <p:nvPr/>
          </p:nvPicPr>
          <p:blipFill rotWithShape="1">
            <a:blip r:embed="rId2">
              <a:alphaModFix/>
            </a:blip>
            <a:srcRect l="-106" t="3300" r="67245" b="19579"/>
            <a:stretch/>
          </p:blipFill>
          <p:spPr>
            <a:xfrm>
              <a:off x="3098777" y="1690688"/>
              <a:ext cx="6514596" cy="4285036"/>
            </a:xfrm>
            <a:prstGeom prst="rect">
              <a:avLst/>
            </a:prstGeom>
            <a:solidFill>
              <a:schemeClr val="bg1"/>
            </a:solidFill>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48EDCA22-EE0D-4644-BF2A-CAAB188B33E6}"/>
                </a:ext>
              </a:extLst>
            </p:cNvPr>
            <p:cNvSpPr txBox="1"/>
            <p:nvPr/>
          </p:nvSpPr>
          <p:spPr>
            <a:xfrm>
              <a:off x="3098577" y="5452504"/>
              <a:ext cx="2505814" cy="523220"/>
            </a:xfrm>
            <a:prstGeom prst="rect">
              <a:avLst/>
            </a:prstGeom>
            <a:noFill/>
          </p:spPr>
          <p:txBody>
            <a:bodyPr wrap="none" rtlCol="0">
              <a:spAutoFit/>
            </a:bodyPr>
            <a:lstStyle/>
            <a:p>
              <a:r>
                <a:rPr lang="fr-FR" sz="2800" dirty="0">
                  <a:solidFill>
                    <a:schemeClr val="accent5">
                      <a:lumMod val="50000"/>
                    </a:schemeClr>
                  </a:solidFill>
                  <a:latin typeface="+mj-lt"/>
                </a:rPr>
                <a:t>PEEP 12 cmH</a:t>
              </a:r>
              <a:r>
                <a:rPr lang="fr-FR" sz="2800" baseline="-25000" dirty="0">
                  <a:solidFill>
                    <a:schemeClr val="accent5">
                      <a:lumMod val="50000"/>
                    </a:schemeClr>
                  </a:solidFill>
                  <a:latin typeface="+mj-lt"/>
                </a:rPr>
                <a:t>2</a:t>
              </a:r>
              <a:r>
                <a:rPr lang="fr-FR" sz="2800" dirty="0">
                  <a:solidFill>
                    <a:schemeClr val="accent5">
                      <a:lumMod val="50000"/>
                    </a:schemeClr>
                  </a:solidFill>
                  <a:latin typeface="+mj-lt"/>
                </a:rPr>
                <a:t>O</a:t>
              </a:r>
            </a:p>
          </p:txBody>
        </p:sp>
      </p:grpSp>
      <p:sp>
        <p:nvSpPr>
          <p:cNvPr id="21" name="Rectangle à coins arrondis 20">
            <a:extLst>
              <a:ext uri="{FF2B5EF4-FFF2-40B4-BE49-F238E27FC236}">
                <a16:creationId xmlns:a16="http://schemas.microsoft.com/office/drawing/2014/main" id="{FFEC4C8A-1535-F845-8F90-506E3D331DF2}"/>
              </a:ext>
            </a:extLst>
          </p:cNvPr>
          <p:cNvSpPr/>
          <p:nvPr/>
        </p:nvSpPr>
        <p:spPr>
          <a:xfrm>
            <a:off x="7319063" y="4533742"/>
            <a:ext cx="4554689" cy="144000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En fin d’expiration, pression des voies aériennes ≠ pression alvéolaire</a:t>
            </a:r>
          </a:p>
        </p:txBody>
      </p:sp>
      <p:sp>
        <p:nvSpPr>
          <p:cNvPr id="22" name="Rectangle à coins arrondis 21">
            <a:extLst>
              <a:ext uri="{FF2B5EF4-FFF2-40B4-BE49-F238E27FC236}">
                <a16:creationId xmlns:a16="http://schemas.microsoft.com/office/drawing/2014/main" id="{C4EDFA52-8F5A-3C4E-A950-A07725FE0385}"/>
              </a:ext>
            </a:extLst>
          </p:cNvPr>
          <p:cNvSpPr/>
          <p:nvPr/>
        </p:nvSpPr>
        <p:spPr>
          <a:xfrm>
            <a:off x="7319063" y="2006382"/>
            <a:ext cx="4554689" cy="144000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Lésions des voies aériennes liées à </a:t>
            </a:r>
            <a:r>
              <a:rPr lang="fr-FR" sz="2800" dirty="0" smtClean="0">
                <a:solidFill>
                  <a:schemeClr val="accent5">
                    <a:lumMod val="50000"/>
                  </a:schemeClr>
                </a:solidFill>
                <a:latin typeface="+mj-lt"/>
              </a:rPr>
              <a:t>leurs </a:t>
            </a:r>
            <a:r>
              <a:rPr lang="fr-FR" sz="2800" dirty="0">
                <a:solidFill>
                  <a:schemeClr val="accent5">
                    <a:lumMod val="50000"/>
                  </a:schemeClr>
                </a:solidFill>
                <a:latin typeface="+mj-lt"/>
              </a:rPr>
              <a:t>ouverture et fermeture répétées</a:t>
            </a:r>
          </a:p>
        </p:txBody>
      </p:sp>
      <p:sp>
        <p:nvSpPr>
          <p:cNvPr id="23" name="ZoneTexte 22">
            <a:extLst>
              <a:ext uri="{FF2B5EF4-FFF2-40B4-BE49-F238E27FC236}">
                <a16:creationId xmlns:a16="http://schemas.microsoft.com/office/drawing/2014/main" id="{DA195F8B-C5A0-E84A-8448-BEB80DB6267A}"/>
              </a:ext>
            </a:extLst>
          </p:cNvPr>
          <p:cNvSpPr txBox="1"/>
          <p:nvPr/>
        </p:nvSpPr>
        <p:spPr>
          <a:xfrm>
            <a:off x="7869983" y="6457890"/>
            <a:ext cx="4322017" cy="400110"/>
          </a:xfrm>
          <a:prstGeom prst="rect">
            <a:avLst/>
          </a:prstGeom>
          <a:noFill/>
        </p:spPr>
        <p:txBody>
          <a:bodyPr wrap="none" rtlCol="0">
            <a:spAutoFit/>
          </a:bodyPr>
          <a:lstStyle/>
          <a:p>
            <a:pPr algn="r"/>
            <a:r>
              <a:rPr lang="fr-FR" sz="2000" dirty="0" err="1">
                <a:latin typeface="Arial Narrow" panose="020B0604020202020204" pitchFamily="34" charset="0"/>
                <a:cs typeface="Arial Narrow" panose="020B0604020202020204" pitchFamily="34" charset="0"/>
              </a:rPr>
              <a:t>Muscedere</a:t>
            </a:r>
            <a:r>
              <a:rPr lang="fr-FR" sz="2000" dirty="0">
                <a:latin typeface="Arial Narrow" panose="020B0604020202020204" pitchFamily="34" charset="0"/>
                <a:cs typeface="Arial Narrow" panose="020B0604020202020204" pitchFamily="34" charset="0"/>
              </a:rPr>
              <a:t> </a:t>
            </a:r>
            <a:r>
              <a:rPr lang="fr-FR" sz="2000" i="1" dirty="0">
                <a:latin typeface="Arial Narrow" panose="020B0604020202020204" pitchFamily="34" charset="0"/>
                <a:cs typeface="Arial Narrow" panose="020B0604020202020204" pitchFamily="34" charset="0"/>
              </a:rPr>
              <a:t>Am J Respir Crit Care Med</a:t>
            </a:r>
            <a:r>
              <a:rPr lang="fr-FR" sz="2000" dirty="0">
                <a:latin typeface="Arial Narrow" panose="020B0604020202020204" pitchFamily="34" charset="0"/>
                <a:cs typeface="Arial Narrow" panose="020B0604020202020204" pitchFamily="34" charset="0"/>
              </a:rPr>
              <a:t> 1994</a:t>
            </a:r>
          </a:p>
        </p:txBody>
      </p:sp>
      <p:sp>
        <p:nvSpPr>
          <p:cNvPr id="34"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Diminution de PEP (modèle animal de SDRA)</a:t>
            </a:r>
            <a:endParaRPr lang="fr-FR" sz="3800" b="1" dirty="0">
              <a:solidFill>
                <a:schemeClr val="accent5">
                  <a:lumMod val="50000"/>
                </a:schemeClr>
              </a:solidFill>
            </a:endParaRPr>
          </a:p>
        </p:txBody>
      </p:sp>
      <p:grpSp>
        <p:nvGrpSpPr>
          <p:cNvPr id="35" name="Groupe 34"/>
          <p:cNvGrpSpPr/>
          <p:nvPr/>
        </p:nvGrpSpPr>
        <p:grpSpPr>
          <a:xfrm>
            <a:off x="610226" y="260649"/>
            <a:ext cx="11016285" cy="706417"/>
            <a:chOff x="457669" y="192596"/>
            <a:chExt cx="8262214" cy="529813"/>
          </a:xfrm>
        </p:grpSpPr>
        <p:cxnSp>
          <p:nvCxnSpPr>
            <p:cNvPr id="36" name="Connecteur droit 35"/>
            <p:cNvCxnSpPr>
              <a:endCxn id="37"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7"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38" name="Connecteur droit 37"/>
            <p:cNvCxnSpPr>
              <a:endCxn id="37"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0" name="Image 39"/>
          <p:cNvPicPr>
            <a:picLocks noChangeAspect="1"/>
          </p:cNvPicPr>
          <p:nvPr/>
        </p:nvPicPr>
        <p:blipFill>
          <a:blip r:embed="rId3"/>
          <a:stretch>
            <a:fillRect/>
          </a:stretch>
        </p:blipFill>
        <p:spPr>
          <a:xfrm>
            <a:off x="9267546" y="305049"/>
            <a:ext cx="657721" cy="657721"/>
          </a:xfrm>
          <a:prstGeom prst="rect">
            <a:avLst/>
          </a:prstGeom>
        </p:spPr>
      </p:pic>
    </p:spTree>
    <p:extLst>
      <p:ext uri="{BB962C8B-B14F-4D97-AF65-F5344CB8AC3E}">
        <p14:creationId xmlns:p14="http://schemas.microsoft.com/office/powerpoint/2010/main" val="12909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19"/>
                                        </p:tgtEl>
                                      </p:cBhvr>
                                    </p:animEffect>
                                    <p:set>
                                      <p:cBhvr>
                                        <p:cTn id="18" dur="1" fill="hold">
                                          <p:stCondLst>
                                            <p:cond delay="999"/>
                                          </p:stCondLst>
                                        </p:cTn>
                                        <p:tgtEl>
                                          <p:spTgt spid="1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par>
                          <p:cTn id="23" fill="hold">
                            <p:stCondLst>
                              <p:cond delay="1000"/>
                            </p:stCondLst>
                            <p:childTnLst>
                              <p:par>
                                <p:cTn id="24" presetID="1" presetClass="entr" presetSubtype="0"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50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p:cNvGrpSpPr>
            <a:grpSpLocks noChangeAspect="1"/>
          </p:cNvGrpSpPr>
          <p:nvPr/>
        </p:nvGrpSpPr>
        <p:grpSpPr>
          <a:xfrm>
            <a:off x="2402423" y="1690688"/>
            <a:ext cx="7387154" cy="4320000"/>
            <a:chOff x="5526374" y="1648800"/>
            <a:chExt cx="5074951" cy="2967828"/>
          </a:xfrm>
          <a:effectLst>
            <a:outerShdw blurRad="292100" dist="139700" dir="2700000" algn="tl" rotWithShape="0">
              <a:prstClr val="black">
                <a:alpha val="65000"/>
              </a:prstClr>
            </a:outerShdw>
          </a:effectLst>
        </p:grpSpPr>
        <p:pic>
          <p:nvPicPr>
            <p:cNvPr id="28" name="Image 27"/>
            <p:cNvPicPr>
              <a:picLocks noChangeAspect="1"/>
            </p:cNvPicPr>
            <p:nvPr/>
          </p:nvPicPr>
          <p:blipFill rotWithShape="1">
            <a:blip r:embed="rId2"/>
            <a:srcRect r="54245"/>
            <a:stretch/>
          </p:blipFill>
          <p:spPr>
            <a:xfrm>
              <a:off x="5526374" y="1648800"/>
              <a:ext cx="3141376" cy="2967828"/>
            </a:xfrm>
            <a:prstGeom prst="rect">
              <a:avLst/>
            </a:prstGeom>
          </p:spPr>
        </p:pic>
        <p:pic>
          <p:nvPicPr>
            <p:cNvPr id="29" name="Image 28"/>
            <p:cNvPicPr>
              <a:picLocks noChangeAspect="1"/>
            </p:cNvPicPr>
            <p:nvPr/>
          </p:nvPicPr>
          <p:blipFill rotWithShape="1">
            <a:blip r:embed="rId2"/>
            <a:srcRect l="71837"/>
            <a:stretch/>
          </p:blipFill>
          <p:spPr>
            <a:xfrm>
              <a:off x="8667750" y="1648800"/>
              <a:ext cx="1933575" cy="2967828"/>
            </a:xfrm>
            <a:prstGeom prst="rect">
              <a:avLst/>
            </a:prstGeom>
          </p:spPr>
        </p:pic>
      </p:grpSp>
      <p:sp>
        <p:nvSpPr>
          <p:cNvPr id="38" name="Rectangle à coins arrondis 37">
            <a:extLst>
              <a:ext uri="{FF2B5EF4-FFF2-40B4-BE49-F238E27FC236}">
                <a16:creationId xmlns:a16="http://schemas.microsoft.com/office/drawing/2014/main" id="{2E9422AB-1392-904F-BE5C-5BBB82F21F2A}"/>
              </a:ext>
            </a:extLst>
          </p:cNvPr>
          <p:cNvSpPr/>
          <p:nvPr/>
        </p:nvSpPr>
        <p:spPr>
          <a:xfrm>
            <a:off x="2736488" y="2994479"/>
            <a:ext cx="6962683" cy="40186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extLst>
              <a:ext uri="{FF2B5EF4-FFF2-40B4-BE49-F238E27FC236}">
                <a16:creationId xmlns:a16="http://schemas.microsoft.com/office/drawing/2014/main" id="{3A3DBA28-5A37-864F-B2EC-79EC504628C0}"/>
              </a:ext>
            </a:extLst>
          </p:cNvPr>
          <p:cNvSpPr/>
          <p:nvPr/>
        </p:nvSpPr>
        <p:spPr>
          <a:xfrm>
            <a:off x="2736488" y="5185759"/>
            <a:ext cx="6962683" cy="39861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14B8862E-DBFB-CF42-A3A1-51309309AF6E}"/>
              </a:ext>
            </a:extLst>
          </p:cNvPr>
          <p:cNvSpPr txBox="1"/>
          <p:nvPr/>
        </p:nvSpPr>
        <p:spPr>
          <a:xfrm>
            <a:off x="9198873" y="6465957"/>
            <a:ext cx="2993127" cy="400110"/>
          </a:xfrm>
          <a:prstGeom prst="rect">
            <a:avLst/>
          </a:prstGeom>
          <a:noFill/>
        </p:spPr>
        <p:txBody>
          <a:bodyPr wrap="none" rtlCol="0">
            <a:spAutoFit/>
          </a:bodyPr>
          <a:lstStyle/>
          <a:p>
            <a:pPr algn="r"/>
            <a:r>
              <a:rPr lang="fr-FR" sz="2000" dirty="0">
                <a:latin typeface="Arial Narrow" panose="020B0604020202020204" pitchFamily="34" charset="0"/>
                <a:cs typeface="Arial Narrow" panose="020B0604020202020204" pitchFamily="34" charset="0"/>
              </a:rPr>
              <a:t>Coudroy </a:t>
            </a:r>
            <a:r>
              <a:rPr lang="fr-FR" sz="2000" i="1" dirty="0" err="1">
                <a:latin typeface="Arial Narrow" panose="020B0604020202020204" pitchFamily="34" charset="0"/>
                <a:cs typeface="Arial Narrow" panose="020B0604020202020204" pitchFamily="34" charset="0"/>
              </a:rPr>
              <a:t>Anesthesiology</a:t>
            </a:r>
            <a:r>
              <a:rPr lang="fr-FR" sz="2000" dirty="0">
                <a:latin typeface="Arial Narrow" panose="020B0604020202020204" pitchFamily="34" charset="0"/>
                <a:cs typeface="Arial Narrow" panose="020B0604020202020204" pitchFamily="34" charset="0"/>
              </a:rPr>
              <a:t> 2020</a:t>
            </a:r>
          </a:p>
        </p:txBody>
      </p:sp>
      <p:sp>
        <p:nvSpPr>
          <p:cNvPr id="9"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Conséquences mécaniques</a:t>
            </a:r>
            <a:endParaRPr lang="fr-FR" sz="3800" b="1" dirty="0">
              <a:solidFill>
                <a:schemeClr val="accent5">
                  <a:lumMod val="50000"/>
                </a:schemeClr>
              </a:solidFill>
            </a:endParaRPr>
          </a:p>
        </p:txBody>
      </p:sp>
      <p:grpSp>
        <p:nvGrpSpPr>
          <p:cNvPr id="10" name="Groupe 9"/>
          <p:cNvGrpSpPr/>
          <p:nvPr/>
        </p:nvGrpSpPr>
        <p:grpSpPr>
          <a:xfrm>
            <a:off x="610226" y="260649"/>
            <a:ext cx="11016285" cy="706417"/>
            <a:chOff x="457669" y="192596"/>
            <a:chExt cx="8262214" cy="529813"/>
          </a:xfrm>
        </p:grpSpPr>
        <p:cxnSp>
          <p:nvCxnSpPr>
            <p:cNvPr id="11" name="Connecteur droit 10"/>
            <p:cNvCxnSpPr>
              <a:endCxn id="12"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3" name="Connecteur droit 12"/>
            <p:cNvCxnSpPr>
              <a:endCxn id="12"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15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4CFC265-5D16-844F-8E7E-DBA2FEDB4B42}"/>
              </a:ext>
            </a:extLst>
          </p:cNvPr>
          <p:cNvGraphicFramePr>
            <a:graphicFrameLocks noGrp="1"/>
          </p:cNvGraphicFramePr>
          <p:nvPr>
            <p:extLst/>
          </p:nvPr>
        </p:nvGraphicFramePr>
        <p:xfrm>
          <a:off x="782390" y="1690688"/>
          <a:ext cx="10627220" cy="4907280"/>
        </p:xfrm>
        <a:graphic>
          <a:graphicData uri="http://schemas.openxmlformats.org/drawingml/2006/table">
            <a:tbl>
              <a:tblPr firstRow="1" bandRow="1">
                <a:tableStyleId>{5940675A-B579-460E-94D1-54222C63F5DA}</a:tableStyleId>
              </a:tblPr>
              <a:tblGrid>
                <a:gridCol w="5920854">
                  <a:extLst>
                    <a:ext uri="{9D8B030D-6E8A-4147-A177-3AD203B41FA5}">
                      <a16:colId xmlns:a16="http://schemas.microsoft.com/office/drawing/2014/main" val="1223719985"/>
                    </a:ext>
                  </a:extLst>
                </a:gridCol>
                <a:gridCol w="713105">
                  <a:extLst>
                    <a:ext uri="{9D8B030D-6E8A-4147-A177-3AD203B41FA5}">
                      <a16:colId xmlns:a16="http://schemas.microsoft.com/office/drawing/2014/main" val="1909211628"/>
                    </a:ext>
                  </a:extLst>
                </a:gridCol>
                <a:gridCol w="1818386">
                  <a:extLst>
                    <a:ext uri="{9D8B030D-6E8A-4147-A177-3AD203B41FA5}">
                      <a16:colId xmlns:a16="http://schemas.microsoft.com/office/drawing/2014/main" val="1679581207"/>
                    </a:ext>
                  </a:extLst>
                </a:gridCol>
                <a:gridCol w="2174875">
                  <a:extLst>
                    <a:ext uri="{9D8B030D-6E8A-4147-A177-3AD203B41FA5}">
                      <a16:colId xmlns:a16="http://schemas.microsoft.com/office/drawing/2014/main" val="732624152"/>
                    </a:ext>
                  </a:extLst>
                </a:gridCol>
              </a:tblGrid>
              <a:tr h="370840">
                <a:tc>
                  <a:txBody>
                    <a:bodyPr/>
                    <a:lstStyle/>
                    <a:p>
                      <a:r>
                        <a:rPr lang="fr-FR" sz="2800" dirty="0">
                          <a:latin typeface="+mj-lt"/>
                        </a:rPr>
                        <a:t>Référence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800" dirty="0">
                          <a:latin typeface="+mj-lt"/>
                        </a:rPr>
                        <a:t>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800" dirty="0">
                          <a:latin typeface="+mj-lt"/>
                        </a:rPr>
                        <a:t>Prévalence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800" dirty="0">
                          <a:latin typeface="+mj-lt"/>
                        </a:rPr>
                        <a:t>AOP (cmH</a:t>
                      </a:r>
                      <a:r>
                        <a:rPr lang="fr-FR" sz="2800" baseline="-25000" dirty="0">
                          <a:latin typeface="+mj-lt"/>
                        </a:rPr>
                        <a:t>2</a:t>
                      </a:r>
                      <a:r>
                        <a:rPr lang="fr-FR" sz="2800" dirty="0">
                          <a:latin typeface="+mj-lt"/>
                        </a:rPr>
                        <a:t>O)</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655990"/>
                  </a:ext>
                </a:extLst>
              </a:tr>
              <a:tr h="370840">
                <a:tc>
                  <a:txBody>
                    <a:bodyPr/>
                    <a:lstStyle/>
                    <a:p>
                      <a:r>
                        <a:rPr lang="fr-FR" sz="2400" dirty="0" err="1">
                          <a:solidFill>
                            <a:schemeClr val="tx1"/>
                          </a:solidFill>
                          <a:latin typeface="+mj-lt"/>
                        </a:rPr>
                        <a:t>Yonis</a:t>
                      </a:r>
                      <a:r>
                        <a:rPr lang="fr-FR" sz="2400" dirty="0">
                          <a:solidFill>
                            <a:schemeClr val="tx1"/>
                          </a:solidFill>
                          <a:latin typeface="+mj-lt"/>
                        </a:rPr>
                        <a:t> </a:t>
                      </a:r>
                      <a:r>
                        <a:rPr lang="fr-FR" sz="2400" i="1" dirty="0">
                          <a:solidFill>
                            <a:schemeClr val="tx1"/>
                          </a:solidFill>
                          <a:latin typeface="+mj-lt"/>
                        </a:rPr>
                        <a:t>Am J Respir Crit Care Med </a:t>
                      </a:r>
                      <a:r>
                        <a:rPr lang="fr-FR" sz="2400" dirty="0">
                          <a:solidFill>
                            <a:schemeClr val="tx1"/>
                          </a:solidFill>
                          <a:latin typeface="+mj-lt"/>
                        </a:rPr>
                        <a:t>2018</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65</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32%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11 ± 3; 8 ± 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34817306"/>
                  </a:ext>
                </a:extLst>
              </a:tr>
              <a:tr h="370840">
                <a:tc>
                  <a:txBody>
                    <a:bodyPr/>
                    <a:lstStyle/>
                    <a:p>
                      <a:r>
                        <a:rPr lang="fr-FR" sz="2400" dirty="0">
                          <a:solidFill>
                            <a:schemeClr val="tx1"/>
                          </a:solidFill>
                          <a:latin typeface="+mj-lt"/>
                        </a:rPr>
                        <a:t>Coudroy </a:t>
                      </a:r>
                      <a:r>
                        <a:rPr lang="fr-FR" sz="2400" i="1" dirty="0">
                          <a:solidFill>
                            <a:schemeClr val="tx1"/>
                          </a:solidFill>
                          <a:latin typeface="+mj-lt"/>
                        </a:rPr>
                        <a:t>Intensive Care Med </a:t>
                      </a:r>
                      <a:r>
                        <a:rPr lang="fr-FR" sz="2400" dirty="0">
                          <a:solidFill>
                            <a:schemeClr val="tx1"/>
                          </a:solidFill>
                          <a:latin typeface="+mj-lt"/>
                        </a:rPr>
                        <a:t>2019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9 [7-12]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9960459"/>
                  </a:ext>
                </a:extLst>
              </a:tr>
              <a:tr h="370840">
                <a:tc>
                  <a:txBody>
                    <a:bodyPr/>
                    <a:lstStyle/>
                    <a:p>
                      <a:r>
                        <a:rPr lang="fr-FR" sz="2400" dirty="0">
                          <a:solidFill>
                            <a:schemeClr val="tx1"/>
                          </a:solidFill>
                          <a:latin typeface="+mj-lt"/>
                        </a:rPr>
                        <a:t>Chen </a:t>
                      </a:r>
                      <a:r>
                        <a:rPr lang="fr-FR" sz="2400" i="1" dirty="0">
                          <a:solidFill>
                            <a:schemeClr val="tx1"/>
                          </a:solidFill>
                          <a:latin typeface="+mj-lt"/>
                        </a:rPr>
                        <a:t>Am J Respir Crit Care Med </a:t>
                      </a:r>
                      <a:r>
                        <a:rPr lang="fr-FR" sz="2400" dirty="0">
                          <a:solidFill>
                            <a:schemeClr val="tx1"/>
                          </a:solidFill>
                          <a:latin typeface="+mj-lt"/>
                        </a:rPr>
                        <a:t>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5 à 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3274938"/>
                  </a:ext>
                </a:extLst>
              </a:tr>
              <a:tr h="370840">
                <a:tc>
                  <a:txBody>
                    <a:bodyPr/>
                    <a:lstStyle/>
                    <a:p>
                      <a:r>
                        <a:rPr lang="fr-FR" sz="2400" dirty="0">
                          <a:solidFill>
                            <a:schemeClr val="tx1"/>
                          </a:solidFill>
                          <a:latin typeface="+mj-lt"/>
                        </a:rPr>
                        <a:t>Coudroy </a:t>
                      </a:r>
                      <a:r>
                        <a:rPr lang="fr-FR" sz="2400" i="1" dirty="0" err="1">
                          <a:solidFill>
                            <a:schemeClr val="tx1"/>
                          </a:solidFill>
                          <a:latin typeface="+mj-lt"/>
                        </a:rPr>
                        <a:t>Anesthesio</a:t>
                      </a:r>
                      <a:r>
                        <a:rPr lang="fr-FR" sz="2400" dirty="0">
                          <a:solidFill>
                            <a:schemeClr val="tx1"/>
                          </a:solidFill>
                          <a:latin typeface="+mj-lt"/>
                        </a:rPr>
                        <a:t> 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10 [9-13]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5214668"/>
                  </a:ext>
                </a:extLst>
              </a:tr>
              <a:tr h="370840">
                <a:tc>
                  <a:txBody>
                    <a:bodyPr/>
                    <a:lstStyle/>
                    <a:p>
                      <a:r>
                        <a:rPr lang="fr-FR" sz="2400" dirty="0" err="1">
                          <a:solidFill>
                            <a:schemeClr val="tx1"/>
                          </a:solidFill>
                          <a:latin typeface="+mj-lt"/>
                        </a:rPr>
                        <a:t>Haudebourg</a:t>
                      </a:r>
                      <a:r>
                        <a:rPr lang="fr-FR" sz="2400" dirty="0">
                          <a:solidFill>
                            <a:schemeClr val="tx1"/>
                          </a:solidFill>
                          <a:latin typeface="+mj-lt"/>
                        </a:rPr>
                        <a:t> </a:t>
                      </a:r>
                      <a:r>
                        <a:rPr lang="fr-FR" sz="2400" i="1" dirty="0">
                          <a:solidFill>
                            <a:schemeClr val="tx1"/>
                          </a:solidFill>
                          <a:latin typeface="+mj-lt"/>
                        </a:rPr>
                        <a:t>Am J Respir Crit Care Med </a:t>
                      </a:r>
                      <a:r>
                        <a:rPr lang="fr-FR" sz="2400" dirty="0">
                          <a:solidFill>
                            <a:schemeClr val="tx1"/>
                          </a:solidFill>
                          <a:latin typeface="+mj-lt"/>
                        </a:rPr>
                        <a:t>2020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30</a:t>
                      </a:r>
                    </a:p>
                    <a:p>
                      <a:pPr algn="ctr"/>
                      <a:r>
                        <a:rPr lang="fr-FR" sz="2400" dirty="0">
                          <a:solidFill>
                            <a:schemeClr val="accent5">
                              <a:lumMod val="50000"/>
                            </a:schemeClr>
                          </a:solidFill>
                          <a:latin typeface="+mj-lt"/>
                        </a:rPr>
                        <a:t>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40%*</a:t>
                      </a:r>
                    </a:p>
                    <a:p>
                      <a:pPr algn="ctr"/>
                      <a:r>
                        <a:rPr lang="fr-FR" sz="2400" dirty="0">
                          <a:solidFill>
                            <a:schemeClr val="accent5">
                              <a:lumMod val="50000"/>
                            </a:schemeClr>
                          </a:solidFill>
                          <a:latin typeface="+mj-lt"/>
                        </a:rPr>
                        <a:t>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8 [5-10]</a:t>
                      </a:r>
                    </a:p>
                    <a:p>
                      <a:pPr algn="ctr"/>
                      <a:r>
                        <a:rPr lang="fr-FR" sz="2400" dirty="0">
                          <a:solidFill>
                            <a:schemeClr val="accent5">
                              <a:lumMod val="50000"/>
                            </a:schemeClr>
                          </a:solidFill>
                          <a:latin typeface="+mj-lt"/>
                        </a:rPr>
                        <a:t>5 [5-9]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3880880"/>
                  </a:ext>
                </a:extLst>
              </a:tr>
              <a:tr h="370840">
                <a:tc>
                  <a:txBody>
                    <a:bodyPr/>
                    <a:lstStyle/>
                    <a:p>
                      <a:r>
                        <a:rPr lang="fr-FR" sz="2400" dirty="0">
                          <a:solidFill>
                            <a:schemeClr val="tx1"/>
                          </a:solidFill>
                          <a:latin typeface="+mj-lt"/>
                        </a:rPr>
                        <a:t>Guérin </a:t>
                      </a:r>
                      <a:r>
                        <a:rPr lang="fr-FR" sz="2400" i="1" dirty="0">
                          <a:solidFill>
                            <a:schemeClr val="tx1"/>
                          </a:solidFill>
                          <a:latin typeface="+mj-lt"/>
                        </a:rPr>
                        <a:t>J </a:t>
                      </a:r>
                      <a:r>
                        <a:rPr lang="fr-FR" sz="2400" i="1" dirty="0" err="1">
                          <a:solidFill>
                            <a:schemeClr val="tx1"/>
                          </a:solidFill>
                          <a:latin typeface="+mj-lt"/>
                        </a:rPr>
                        <a:t>Appl</a:t>
                      </a:r>
                      <a:r>
                        <a:rPr lang="fr-FR" sz="2400" i="1" dirty="0">
                          <a:solidFill>
                            <a:schemeClr val="tx1"/>
                          </a:solidFill>
                          <a:latin typeface="+mj-lt"/>
                        </a:rPr>
                        <a:t> </a:t>
                      </a:r>
                      <a:r>
                        <a:rPr lang="fr-FR" sz="2400" i="1" dirty="0" err="1">
                          <a:solidFill>
                            <a:schemeClr val="tx1"/>
                          </a:solidFill>
                          <a:latin typeface="+mj-lt"/>
                        </a:rPr>
                        <a:t>Physiol</a:t>
                      </a:r>
                      <a:r>
                        <a:rPr lang="fr-FR" sz="2400" i="1" dirty="0">
                          <a:solidFill>
                            <a:schemeClr val="tx1"/>
                          </a:solidFill>
                          <a:latin typeface="+mj-lt"/>
                        </a:rPr>
                        <a:t> </a:t>
                      </a:r>
                      <a:r>
                        <a:rPr lang="fr-FR" sz="2400" dirty="0">
                          <a:solidFill>
                            <a:schemeClr val="tx1"/>
                          </a:solidFill>
                          <a:latin typeface="+mj-lt"/>
                        </a:rPr>
                        <a:t>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9 [8-15]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568175"/>
                  </a:ext>
                </a:extLst>
              </a:tr>
              <a:tr h="370840">
                <a:tc>
                  <a:txBody>
                    <a:bodyPr/>
                    <a:lstStyle/>
                    <a:p>
                      <a:r>
                        <a:rPr lang="fr-FR" sz="2400" dirty="0">
                          <a:solidFill>
                            <a:schemeClr val="tx1"/>
                          </a:solidFill>
                          <a:latin typeface="+mj-lt"/>
                        </a:rPr>
                        <a:t>Brault </a:t>
                      </a:r>
                      <a:r>
                        <a:rPr lang="fr-FR" sz="2400" i="1" dirty="0">
                          <a:solidFill>
                            <a:schemeClr val="tx1"/>
                          </a:solidFill>
                          <a:latin typeface="+mj-lt"/>
                        </a:rPr>
                        <a:t>J Crit Care </a:t>
                      </a:r>
                      <a:r>
                        <a:rPr lang="fr-FR" sz="2400" dirty="0">
                          <a:solidFill>
                            <a:schemeClr val="tx1"/>
                          </a:solidFill>
                          <a:latin typeface="+mj-lt"/>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fr-FR" sz="2400" dirty="0">
                          <a:solidFill>
                            <a:schemeClr val="accent5">
                              <a:lumMod val="50000"/>
                            </a:schemeClr>
                          </a:solidFill>
                          <a:latin typeface="+mj-lt"/>
                        </a:rPr>
                        <a:t>8 [7-10]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89863196"/>
                  </a:ext>
                </a:extLst>
              </a:tr>
              <a:tr h="370840">
                <a:tc>
                  <a:txBody>
                    <a:bodyPr/>
                    <a:lstStyle/>
                    <a:p>
                      <a:r>
                        <a:rPr lang="fr-FR" sz="2400" kern="1200" dirty="0">
                          <a:solidFill>
                            <a:schemeClr val="tx1"/>
                          </a:solidFill>
                          <a:latin typeface="+mj-lt"/>
                          <a:ea typeface="+mn-ea"/>
                          <a:cs typeface="+mn-cs"/>
                        </a:rPr>
                        <a:t>Beloncle/Brault/Carteaux/Coudroy/Cour/</a:t>
                      </a:r>
                      <a:r>
                        <a:rPr lang="fr-FR" sz="2400" kern="1200" dirty="0" err="1">
                          <a:solidFill>
                            <a:schemeClr val="tx1"/>
                          </a:solidFill>
                          <a:latin typeface="+mj-lt"/>
                          <a:ea typeface="+mn-ea"/>
                          <a:cs typeface="+mn-cs"/>
                        </a:rPr>
                        <a:t>Dres</a:t>
                      </a:r>
                      <a:r>
                        <a:rPr lang="fr-FR" sz="2400" kern="1200" dirty="0">
                          <a:solidFill>
                            <a:schemeClr val="tx1"/>
                          </a:solidFill>
                          <a:latin typeface="+mj-lt"/>
                          <a:ea typeface="+mn-ea"/>
                          <a:cs typeface="+mn-cs"/>
                        </a:rPr>
                        <a:t>/</a:t>
                      </a:r>
                      <a:r>
                        <a:rPr lang="fr-FR" sz="2400" dirty="0">
                          <a:solidFill>
                            <a:schemeClr val="tx1"/>
                          </a:solidFill>
                          <a:latin typeface="+mj-lt"/>
                        </a:rPr>
                        <a:t>Pham/</a:t>
                      </a:r>
                      <a:r>
                        <a:rPr lang="fr-FR" sz="2400" dirty="0" err="1">
                          <a:solidFill>
                            <a:schemeClr val="tx1"/>
                          </a:solidFill>
                          <a:latin typeface="+mj-lt"/>
                        </a:rPr>
                        <a:t>Piquilloud</a:t>
                      </a:r>
                      <a:r>
                        <a:rPr lang="fr-FR" sz="2400" dirty="0">
                          <a:solidFill>
                            <a:schemeClr val="tx1"/>
                          </a:solidFill>
                          <a:latin typeface="+mj-lt"/>
                        </a:rPr>
                        <a:t> (non publié)</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272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25%*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solidFill>
                            <a:schemeClr val="accent5">
                              <a:lumMod val="50000"/>
                            </a:schemeClr>
                          </a:solidFill>
                          <a:latin typeface="+mj-lt"/>
                        </a:rPr>
                        <a:t>7 [6-10]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650844"/>
                  </a:ext>
                </a:extLst>
              </a:tr>
            </a:tbl>
          </a:graphicData>
        </a:graphic>
      </p:graphicFrame>
      <p:sp>
        <p:nvSpPr>
          <p:cNvPr id="5" name="ZoneTexte 4">
            <a:extLst>
              <a:ext uri="{FF2B5EF4-FFF2-40B4-BE49-F238E27FC236}">
                <a16:creationId xmlns:a16="http://schemas.microsoft.com/office/drawing/2014/main" id="{1F952417-E6BC-3343-A68A-B15AC399856C}"/>
              </a:ext>
            </a:extLst>
          </p:cNvPr>
          <p:cNvSpPr txBox="1"/>
          <p:nvPr/>
        </p:nvSpPr>
        <p:spPr>
          <a:xfrm>
            <a:off x="10990644" y="-4207"/>
            <a:ext cx="1201356" cy="461665"/>
          </a:xfrm>
          <a:prstGeom prst="rect">
            <a:avLst/>
          </a:prstGeom>
          <a:noFill/>
        </p:spPr>
        <p:txBody>
          <a:bodyPr wrap="none" rtlCol="0">
            <a:spAutoFit/>
          </a:bodyPr>
          <a:lstStyle/>
          <a:p>
            <a:pPr algn="r"/>
            <a:r>
              <a:rPr lang="fr-FR" sz="2400" dirty="0">
                <a:solidFill>
                  <a:schemeClr val="accent5">
                    <a:lumMod val="50000"/>
                  </a:schemeClr>
                </a:solidFill>
                <a:latin typeface="+mj-lt"/>
              </a:rPr>
              <a:t>* COVID</a:t>
            </a:r>
          </a:p>
        </p:txBody>
      </p:sp>
      <p:sp>
        <p:nvSpPr>
          <p:cNvPr id="7" name="Rectangle à coins arrondis 6">
            <a:extLst>
              <a:ext uri="{FF2B5EF4-FFF2-40B4-BE49-F238E27FC236}">
                <a16:creationId xmlns:a16="http://schemas.microsoft.com/office/drawing/2014/main" id="{65640FE2-D6B6-3640-8831-6BF97992486E}"/>
              </a:ext>
            </a:extLst>
          </p:cNvPr>
          <p:cNvSpPr/>
          <p:nvPr/>
        </p:nvSpPr>
        <p:spPr>
          <a:xfrm>
            <a:off x="3810058" y="3151083"/>
            <a:ext cx="4571884" cy="1080000"/>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C00000"/>
                </a:solidFill>
                <a:latin typeface="+mj-lt"/>
              </a:rPr>
              <a:t>Environ 30% des patients</a:t>
            </a:r>
          </a:p>
          <a:p>
            <a:pPr algn="ctr"/>
            <a:r>
              <a:rPr lang="fr-FR" sz="2800" dirty="0">
                <a:solidFill>
                  <a:srgbClr val="C00000"/>
                </a:solidFill>
                <a:latin typeface="+mj-lt"/>
              </a:rPr>
              <a:t>AOP médiane ~ 8-10 cmH</a:t>
            </a:r>
            <a:r>
              <a:rPr lang="fr-FR" sz="2800" baseline="-25000" dirty="0">
                <a:solidFill>
                  <a:srgbClr val="C00000"/>
                </a:solidFill>
                <a:latin typeface="+mj-lt"/>
              </a:rPr>
              <a:t>2</a:t>
            </a:r>
            <a:r>
              <a:rPr lang="fr-FR" sz="2800" dirty="0">
                <a:solidFill>
                  <a:srgbClr val="C00000"/>
                </a:solidFill>
                <a:latin typeface="+mj-lt"/>
              </a:rPr>
              <a:t>O</a:t>
            </a:r>
          </a:p>
        </p:txBody>
      </p:sp>
      <p:sp>
        <p:nvSpPr>
          <p:cNvPr id="6"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Epidémiologie</a:t>
            </a:r>
            <a:endParaRPr lang="fr-FR" sz="3800" b="1" dirty="0">
              <a:solidFill>
                <a:schemeClr val="accent5">
                  <a:lumMod val="50000"/>
                </a:schemeClr>
              </a:solidFill>
            </a:endParaRPr>
          </a:p>
        </p:txBody>
      </p:sp>
      <p:grpSp>
        <p:nvGrpSpPr>
          <p:cNvPr id="8" name="Groupe 7"/>
          <p:cNvGrpSpPr/>
          <p:nvPr/>
        </p:nvGrpSpPr>
        <p:grpSpPr>
          <a:xfrm>
            <a:off x="610226" y="260649"/>
            <a:ext cx="11016285" cy="706417"/>
            <a:chOff x="457669" y="192596"/>
            <a:chExt cx="8262214" cy="529813"/>
          </a:xfrm>
        </p:grpSpPr>
        <p:cxnSp>
          <p:nvCxnSpPr>
            <p:cNvPr id="9" name="Connecteur droit 8"/>
            <p:cNvCxnSpPr>
              <a:endCxn id="10"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10"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40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à coins arrondis 19">
            <a:extLst>
              <a:ext uri="{FF2B5EF4-FFF2-40B4-BE49-F238E27FC236}">
                <a16:creationId xmlns:a16="http://schemas.microsoft.com/office/drawing/2014/main" id="{011900AC-1D7A-A842-8873-C6926509F68A}"/>
              </a:ext>
            </a:extLst>
          </p:cNvPr>
          <p:cNvSpPr/>
          <p:nvPr/>
        </p:nvSpPr>
        <p:spPr>
          <a:xfrm>
            <a:off x="838200" y="1747846"/>
            <a:ext cx="8655424" cy="900000"/>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Définition mécanique: </a:t>
            </a:r>
            <a:r>
              <a:rPr lang="fr-FR" sz="2800" i="1" dirty="0">
                <a:solidFill>
                  <a:schemeClr val="accent5">
                    <a:lumMod val="50000"/>
                  </a:schemeClr>
                </a:solidFill>
                <a:latin typeface="+mj-lt"/>
              </a:rPr>
              <a:t>« Dilatation volumique en fonction d’une variation de pression »</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AA329799-FB73-A543-AEC3-CC51067B7508}"/>
                  </a:ext>
                </a:extLst>
              </p:cNvPr>
              <p:cNvSpPr txBox="1"/>
              <p:nvPr/>
            </p:nvSpPr>
            <p:spPr>
              <a:xfrm>
                <a:off x="9765545" y="1690688"/>
                <a:ext cx="1588255"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3200" b="0" i="1" smtClean="0">
                          <a:solidFill>
                            <a:srgbClr val="C00000"/>
                          </a:solidFill>
                          <a:latin typeface="Cambria Math" panose="02040503050406030204" pitchFamily="18" charset="0"/>
                        </a:rPr>
                        <m:t>𝐶</m:t>
                      </m:r>
                      <m:r>
                        <a:rPr lang="fr-FR" sz="3200" i="1" smtClean="0">
                          <a:solidFill>
                            <a:schemeClr val="accent5">
                              <a:lumMod val="50000"/>
                            </a:schemeClr>
                          </a:solidFill>
                          <a:latin typeface="Cambria Math" panose="02040503050406030204" pitchFamily="18" charset="0"/>
                        </a:rPr>
                        <m:t>=</m:t>
                      </m:r>
                      <m:f>
                        <m:fPr>
                          <m:ctrlPr>
                            <a:rPr lang="fr-FR" sz="3200" i="1" smtClean="0">
                              <a:solidFill>
                                <a:schemeClr val="accent5">
                                  <a:lumMod val="50000"/>
                                </a:schemeClr>
                              </a:solidFill>
                              <a:latin typeface="Cambria Math" panose="02040503050406030204" pitchFamily="18" charset="0"/>
                            </a:rPr>
                          </m:ctrlPr>
                        </m:fPr>
                        <m:num>
                          <m:r>
                            <a:rPr lang="fr-FR" sz="3200" i="1" smtClean="0">
                              <a:solidFill>
                                <a:schemeClr val="accent5">
                                  <a:lumMod val="50000"/>
                                </a:schemeClr>
                              </a:solidFill>
                              <a:latin typeface="Cambria Math" panose="02040503050406030204" pitchFamily="18" charset="0"/>
                              <a:ea typeface="Cambria Math" panose="02040503050406030204" pitchFamily="18" charset="0"/>
                            </a:rPr>
                            <m:t>∆</m:t>
                          </m:r>
                          <m:r>
                            <a:rPr lang="fr-FR" sz="3200" b="0" i="1" smtClean="0">
                              <a:solidFill>
                                <a:schemeClr val="accent5">
                                  <a:lumMod val="50000"/>
                                </a:schemeClr>
                              </a:solidFill>
                              <a:latin typeface="Cambria Math" panose="02040503050406030204" pitchFamily="18" charset="0"/>
                              <a:ea typeface="Cambria Math" panose="02040503050406030204" pitchFamily="18" charset="0"/>
                            </a:rPr>
                            <m:t>𝑉</m:t>
                          </m:r>
                        </m:num>
                        <m:den>
                          <m:r>
                            <a:rPr lang="fr-FR" sz="3200" i="1" smtClean="0">
                              <a:solidFill>
                                <a:schemeClr val="accent5">
                                  <a:lumMod val="50000"/>
                                </a:schemeClr>
                              </a:solidFill>
                              <a:latin typeface="Cambria Math" panose="02040503050406030204" pitchFamily="18" charset="0"/>
                              <a:ea typeface="Cambria Math" panose="02040503050406030204" pitchFamily="18" charset="0"/>
                            </a:rPr>
                            <m:t>∆</m:t>
                          </m:r>
                          <m:r>
                            <a:rPr lang="fr-FR" sz="3200" b="0" i="1" smtClean="0">
                              <a:solidFill>
                                <a:schemeClr val="accent5">
                                  <a:lumMod val="50000"/>
                                </a:schemeClr>
                              </a:solidFill>
                              <a:latin typeface="Cambria Math" panose="02040503050406030204" pitchFamily="18" charset="0"/>
                            </a:rPr>
                            <m:t>𝑃</m:t>
                          </m:r>
                        </m:den>
                      </m:f>
                    </m:oMath>
                  </m:oMathPara>
                </a14:m>
                <a:endParaRPr lang="fr-FR" sz="3200" dirty="0">
                  <a:solidFill>
                    <a:schemeClr val="accent5">
                      <a:lumMod val="50000"/>
                    </a:schemeClr>
                  </a:solidFill>
                </a:endParaRPr>
              </a:p>
            </p:txBody>
          </p:sp>
        </mc:Choice>
        <mc:Fallback xmlns="">
          <p:sp>
            <p:nvSpPr>
              <p:cNvPr id="22" name="ZoneTexte 21">
                <a:extLst>
                  <a:ext uri="{FF2B5EF4-FFF2-40B4-BE49-F238E27FC236}">
                    <a16:creationId xmlns:a16="http://schemas.microsoft.com/office/drawing/2014/main" id="{AA329799-FB73-A543-AEC3-CC51067B7508}"/>
                  </a:ext>
                </a:extLst>
              </p:cNvPr>
              <p:cNvSpPr txBox="1">
                <a:spLocks noRot="1" noChangeAspect="1" noMove="1" noResize="1" noEditPoints="1" noAdjustHandles="1" noChangeArrowheads="1" noChangeShapeType="1" noTextEdit="1"/>
              </p:cNvSpPr>
              <p:nvPr/>
            </p:nvSpPr>
            <p:spPr>
              <a:xfrm>
                <a:off x="9765545" y="1690688"/>
                <a:ext cx="1588255" cy="1014317"/>
              </a:xfrm>
              <a:prstGeom prst="rect">
                <a:avLst/>
              </a:prstGeom>
              <a:blipFill>
                <a:blip r:embed="rId2"/>
                <a:stretch>
                  <a:fillRect b="-740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395FA22F-B5E2-F143-89E6-7C9C79A9049D}"/>
                  </a:ext>
                </a:extLst>
              </p:cNvPr>
              <p:cNvSpPr txBox="1"/>
              <p:nvPr/>
            </p:nvSpPr>
            <p:spPr>
              <a:xfrm>
                <a:off x="4392839" y="4629836"/>
                <a:ext cx="3406317" cy="49244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fr-FR" sz="3200" smtClean="0">
                          <a:solidFill>
                            <a:srgbClr val="00B0F0"/>
                          </a:solidFill>
                          <a:latin typeface="Cambria Math" panose="02040503050406030204" pitchFamily="18" charset="0"/>
                        </a:rPr>
                        <m:t>P</m:t>
                      </m:r>
                      <m:r>
                        <a:rPr lang="fr-FR" sz="3200" i="1" smtClean="0">
                          <a:latin typeface="Cambria Math" panose="02040503050406030204" pitchFamily="18" charset="0"/>
                        </a:rPr>
                        <m:t>=</m:t>
                      </m:r>
                      <m:sSub>
                        <m:sSubPr>
                          <m:ctrlPr>
                            <a:rPr lang="fr-FR" sz="3200" b="0" i="1" smtClean="0">
                              <a:solidFill>
                                <a:schemeClr val="tx1"/>
                              </a:solidFill>
                              <a:latin typeface="Cambria Math" panose="02040503050406030204" pitchFamily="18" charset="0"/>
                            </a:rPr>
                          </m:ctrlPr>
                        </m:sSubPr>
                        <m:e>
                          <m:r>
                            <a:rPr lang="fr-FR" sz="3200" b="0" i="1" smtClean="0">
                              <a:solidFill>
                                <a:schemeClr val="tx1"/>
                              </a:solidFill>
                              <a:latin typeface="Cambria Math" panose="02040503050406030204" pitchFamily="18" charset="0"/>
                            </a:rPr>
                            <m:t>𝑃</m:t>
                          </m:r>
                        </m:e>
                        <m:sub>
                          <m:r>
                            <a:rPr lang="fr-FR" sz="3200" b="0" i="1" smtClean="0">
                              <a:solidFill>
                                <a:schemeClr val="tx1"/>
                              </a:solidFill>
                              <a:latin typeface="Cambria Math" panose="02040503050406030204" pitchFamily="18" charset="0"/>
                            </a:rPr>
                            <m:t>0</m:t>
                          </m:r>
                        </m:sub>
                      </m:sSub>
                      <m:r>
                        <a:rPr lang="fr-FR" sz="3200" b="0" i="1" smtClean="0">
                          <a:latin typeface="Cambria Math" panose="02040503050406030204" pitchFamily="18" charset="0"/>
                        </a:rPr>
                        <m:t>+</m:t>
                      </m:r>
                      <m:sSub>
                        <m:sSubPr>
                          <m:ctrlPr>
                            <a:rPr lang="fr-FR" sz="3200" b="0" i="1" smtClean="0">
                              <a:solidFill>
                                <a:srgbClr val="00B050"/>
                              </a:solidFill>
                              <a:latin typeface="Cambria Math" panose="02040503050406030204" pitchFamily="18" charset="0"/>
                            </a:rPr>
                          </m:ctrlPr>
                        </m:sSubPr>
                        <m:e>
                          <m:r>
                            <a:rPr lang="fr-FR" sz="3200" b="0" i="1" smtClean="0">
                              <a:solidFill>
                                <a:srgbClr val="00B050"/>
                              </a:solidFill>
                              <a:latin typeface="Cambria Math" panose="02040503050406030204" pitchFamily="18" charset="0"/>
                            </a:rPr>
                            <m:t>𝑃</m:t>
                          </m:r>
                        </m:e>
                        <m:sub>
                          <m:r>
                            <a:rPr lang="fr-FR" sz="3200" b="0" i="1" smtClean="0">
                              <a:solidFill>
                                <a:srgbClr val="00B050"/>
                              </a:solidFill>
                              <a:latin typeface="Cambria Math" panose="02040503050406030204" pitchFamily="18" charset="0"/>
                            </a:rPr>
                            <m:t>𝑟𝑒𝑠</m:t>
                          </m:r>
                        </m:sub>
                      </m:sSub>
                      <m:r>
                        <a:rPr lang="fr-FR" sz="3200" b="0" i="1" smtClean="0">
                          <a:latin typeface="Cambria Math" panose="02040503050406030204" pitchFamily="18" charset="0"/>
                        </a:rPr>
                        <m:t>+</m:t>
                      </m:r>
                      <m:sSub>
                        <m:sSubPr>
                          <m:ctrlPr>
                            <a:rPr lang="fr-FR" sz="3200" b="0" i="1" smtClean="0">
                              <a:solidFill>
                                <a:srgbClr val="C00000"/>
                              </a:solidFill>
                              <a:latin typeface="Cambria Math" panose="02040503050406030204" pitchFamily="18" charset="0"/>
                            </a:rPr>
                          </m:ctrlPr>
                        </m:sSubPr>
                        <m:e>
                          <m:r>
                            <a:rPr lang="fr-FR" sz="3200" b="0" i="1" smtClean="0">
                              <a:solidFill>
                                <a:srgbClr val="C00000"/>
                              </a:solidFill>
                              <a:latin typeface="Cambria Math" panose="02040503050406030204" pitchFamily="18" charset="0"/>
                            </a:rPr>
                            <m:t>𝑃</m:t>
                          </m:r>
                        </m:e>
                        <m:sub>
                          <m:r>
                            <a:rPr lang="fr-FR" sz="3200" b="0" i="1" smtClean="0">
                              <a:solidFill>
                                <a:srgbClr val="C00000"/>
                              </a:solidFill>
                              <a:latin typeface="Cambria Math" panose="02040503050406030204" pitchFamily="18" charset="0"/>
                            </a:rPr>
                            <m:t>𝑒𝑙</m:t>
                          </m:r>
                        </m:sub>
                      </m:sSub>
                    </m:oMath>
                  </m:oMathPara>
                </a14:m>
                <a:endParaRPr lang="fr-FR" sz="3200" dirty="0"/>
              </a:p>
            </p:txBody>
          </p:sp>
        </mc:Choice>
        <mc:Fallback xmlns="">
          <p:sp>
            <p:nvSpPr>
              <p:cNvPr id="23" name="ZoneTexte 22">
                <a:extLst>
                  <a:ext uri="{FF2B5EF4-FFF2-40B4-BE49-F238E27FC236}">
                    <a16:creationId xmlns:a16="http://schemas.microsoft.com/office/drawing/2014/main" id="{395FA22F-B5E2-F143-89E6-7C9C79A9049D}"/>
                  </a:ext>
                </a:extLst>
              </p:cNvPr>
              <p:cNvSpPr txBox="1">
                <a:spLocks noRot="1" noChangeAspect="1" noMove="1" noResize="1" noEditPoints="1" noAdjustHandles="1" noChangeArrowheads="1" noChangeShapeType="1" noTextEdit="1"/>
              </p:cNvSpPr>
              <p:nvPr/>
            </p:nvSpPr>
            <p:spPr>
              <a:xfrm>
                <a:off x="4392839" y="4629836"/>
                <a:ext cx="3406317" cy="492443"/>
              </a:xfrm>
              <a:prstGeom prst="rect">
                <a:avLst/>
              </a:prstGeom>
              <a:blipFill>
                <a:blip r:embed="rId3"/>
                <a:stretch>
                  <a:fillRect l="-2230" r="-372" b="-17949"/>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903909E7-6330-8A41-9A4F-BE38E014C4A2}"/>
                  </a:ext>
                </a:extLst>
              </p:cNvPr>
              <p:cNvSpPr txBox="1"/>
              <p:nvPr/>
            </p:nvSpPr>
            <p:spPr>
              <a:xfrm>
                <a:off x="4277711" y="5748952"/>
                <a:ext cx="3809569" cy="643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fr-FR" sz="3200" smtClean="0">
                          <a:solidFill>
                            <a:srgbClr val="00B0F0"/>
                          </a:solidFill>
                          <a:latin typeface="Cambria Math" panose="02040503050406030204" pitchFamily="18" charset="0"/>
                        </a:rPr>
                        <m:t>P</m:t>
                      </m:r>
                      <m:r>
                        <a:rPr lang="fr-FR" sz="3200" i="1" smtClean="0">
                          <a:latin typeface="Cambria Math" panose="02040503050406030204" pitchFamily="18" charset="0"/>
                        </a:rPr>
                        <m:t>=</m:t>
                      </m:r>
                      <m:sSub>
                        <m:sSubPr>
                          <m:ctrlPr>
                            <a:rPr lang="fr-FR" sz="3200" b="0" i="1" smtClean="0">
                              <a:solidFill>
                                <a:schemeClr val="tx1"/>
                              </a:solidFill>
                              <a:latin typeface="Cambria Math" panose="02040503050406030204" pitchFamily="18" charset="0"/>
                            </a:rPr>
                          </m:ctrlPr>
                        </m:sSubPr>
                        <m:e>
                          <m:r>
                            <a:rPr lang="fr-FR" sz="3200" b="0" i="1" smtClean="0">
                              <a:solidFill>
                                <a:schemeClr val="tx1"/>
                              </a:solidFill>
                              <a:latin typeface="Cambria Math" panose="02040503050406030204" pitchFamily="18" charset="0"/>
                            </a:rPr>
                            <m:t>𝑃</m:t>
                          </m:r>
                        </m:e>
                        <m:sub>
                          <m:r>
                            <a:rPr lang="fr-FR" sz="3200" b="0" i="1" smtClean="0">
                              <a:solidFill>
                                <a:schemeClr val="tx1"/>
                              </a:solidFill>
                              <a:latin typeface="Cambria Math" panose="02040503050406030204" pitchFamily="18" charset="0"/>
                            </a:rPr>
                            <m:t>0</m:t>
                          </m:r>
                        </m:sub>
                      </m:sSub>
                      <m:r>
                        <a:rPr lang="fr-FR" sz="3200" b="0" i="1" smtClean="0">
                          <a:latin typeface="Cambria Math" panose="02040503050406030204" pitchFamily="18" charset="0"/>
                        </a:rPr>
                        <m:t>+</m:t>
                      </m:r>
                      <m:acc>
                        <m:accPr>
                          <m:chr m:val="̇"/>
                          <m:ctrlPr>
                            <a:rPr lang="fr-FR" sz="3200" b="0" i="1" smtClean="0">
                              <a:solidFill>
                                <a:srgbClr val="00B050"/>
                              </a:solidFill>
                              <a:latin typeface="Cambria Math" panose="02040503050406030204" pitchFamily="18" charset="0"/>
                            </a:rPr>
                          </m:ctrlPr>
                        </m:accPr>
                        <m:e>
                          <m:r>
                            <a:rPr lang="fr-FR" sz="3200" b="0" i="1" smtClean="0">
                              <a:solidFill>
                                <a:srgbClr val="00B050"/>
                              </a:solidFill>
                              <a:latin typeface="Cambria Math" panose="02040503050406030204" pitchFamily="18" charset="0"/>
                            </a:rPr>
                            <m:t>𝑉</m:t>
                          </m:r>
                        </m:e>
                      </m:acc>
                      <m:r>
                        <a:rPr lang="fr-FR" sz="3200" i="1" smtClean="0">
                          <a:solidFill>
                            <a:srgbClr val="00B050"/>
                          </a:solidFill>
                          <a:latin typeface="Cambria Math" panose="02040503050406030204" pitchFamily="18" charset="0"/>
                          <a:ea typeface="Cambria Math" panose="02040503050406030204" pitchFamily="18" charset="0"/>
                        </a:rPr>
                        <m:t>×</m:t>
                      </m:r>
                      <m:r>
                        <a:rPr lang="fr-FR" sz="3200" b="0" i="1" smtClean="0">
                          <a:solidFill>
                            <a:srgbClr val="00B050"/>
                          </a:solidFill>
                          <a:latin typeface="Cambria Math" panose="02040503050406030204" pitchFamily="18" charset="0"/>
                          <a:ea typeface="Cambria Math" panose="02040503050406030204" pitchFamily="18" charset="0"/>
                        </a:rPr>
                        <m:t>ℛ</m:t>
                      </m:r>
                      <m:r>
                        <a:rPr lang="fr-FR" sz="3200" b="0" i="1" smtClean="0">
                          <a:latin typeface="Cambria Math" panose="02040503050406030204" pitchFamily="18" charset="0"/>
                        </a:rPr>
                        <m:t>+</m:t>
                      </m:r>
                      <m:f>
                        <m:fPr>
                          <m:type m:val="skw"/>
                          <m:ctrlPr>
                            <a:rPr lang="fr-FR" sz="3200" b="0" i="1" smtClean="0">
                              <a:solidFill>
                                <a:srgbClr val="C00000"/>
                              </a:solidFill>
                              <a:latin typeface="Cambria Math" panose="02040503050406030204" pitchFamily="18" charset="0"/>
                            </a:rPr>
                          </m:ctrlPr>
                        </m:fPr>
                        <m:num>
                          <m:r>
                            <a:rPr lang="fr-FR" sz="3200" b="0" i="1" smtClean="0">
                              <a:solidFill>
                                <a:srgbClr val="C00000"/>
                              </a:solidFill>
                              <a:latin typeface="Cambria Math" panose="02040503050406030204" pitchFamily="18" charset="0"/>
                            </a:rPr>
                            <m:t>𝑉</m:t>
                          </m:r>
                        </m:num>
                        <m:den>
                          <m:r>
                            <a:rPr lang="fr-FR" sz="3200" b="0" i="1" smtClean="0">
                              <a:solidFill>
                                <a:srgbClr val="C00000"/>
                              </a:solidFill>
                              <a:latin typeface="Cambria Math" panose="02040503050406030204" pitchFamily="18" charset="0"/>
                            </a:rPr>
                            <m:t>𝐶</m:t>
                          </m:r>
                        </m:den>
                      </m:f>
                    </m:oMath>
                  </m:oMathPara>
                </a14:m>
                <a:endParaRPr lang="fr-FR" sz="3200" dirty="0"/>
              </a:p>
            </p:txBody>
          </p:sp>
        </mc:Choice>
        <mc:Fallback xmlns="">
          <p:sp>
            <p:nvSpPr>
              <p:cNvPr id="24" name="ZoneTexte 23">
                <a:extLst>
                  <a:ext uri="{FF2B5EF4-FFF2-40B4-BE49-F238E27FC236}">
                    <a16:creationId xmlns:a16="http://schemas.microsoft.com/office/drawing/2014/main" id="{903909E7-6330-8A41-9A4F-BE38E014C4A2}"/>
                  </a:ext>
                </a:extLst>
              </p:cNvPr>
              <p:cNvSpPr txBox="1">
                <a:spLocks noRot="1" noChangeAspect="1" noMove="1" noResize="1" noEditPoints="1" noAdjustHandles="1" noChangeArrowheads="1" noChangeShapeType="1" noTextEdit="1"/>
              </p:cNvSpPr>
              <p:nvPr/>
            </p:nvSpPr>
            <p:spPr>
              <a:xfrm>
                <a:off x="4277711" y="5748952"/>
                <a:ext cx="3809569" cy="643509"/>
              </a:xfrm>
              <a:prstGeom prst="rect">
                <a:avLst/>
              </a:prstGeom>
              <a:blipFill>
                <a:blip r:embed="rId4"/>
                <a:stretch>
                  <a:fillRect l="-1661" t="-158824" r="-10299" b="-237255"/>
                </a:stretch>
              </a:blipFill>
            </p:spPr>
            <p:txBody>
              <a:bodyPr/>
              <a:lstStyle/>
              <a:p>
                <a:r>
                  <a:rPr lang="fr-FR">
                    <a:noFill/>
                  </a:rPr>
                  <a:t> </a:t>
                </a:r>
              </a:p>
            </p:txBody>
          </p:sp>
        </mc:Fallback>
      </mc:AlternateContent>
      <p:sp>
        <p:nvSpPr>
          <p:cNvPr id="25" name="Rectangle à coins arrondis 24">
            <a:extLst>
              <a:ext uri="{FF2B5EF4-FFF2-40B4-BE49-F238E27FC236}">
                <a16:creationId xmlns:a16="http://schemas.microsoft.com/office/drawing/2014/main" id="{9F6AD05D-41D9-BA41-95D1-B87FCE4DA487}"/>
              </a:ext>
            </a:extLst>
          </p:cNvPr>
          <p:cNvSpPr/>
          <p:nvPr/>
        </p:nvSpPr>
        <p:spPr>
          <a:xfrm>
            <a:off x="1887495" y="3493194"/>
            <a:ext cx="8417011" cy="540000"/>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Equation du mouvement du système respiratoire (1929)</a:t>
            </a:r>
          </a:p>
        </p:txBody>
      </p:sp>
      <p:sp>
        <p:nvSpPr>
          <p:cNvPr id="21" name="Rectangle à coins arrondis 20">
            <a:extLst>
              <a:ext uri="{FF2B5EF4-FFF2-40B4-BE49-F238E27FC236}">
                <a16:creationId xmlns:a16="http://schemas.microsoft.com/office/drawing/2014/main" id="{1745E5C6-7BAF-2143-A552-76B8C92A23C0}"/>
              </a:ext>
            </a:extLst>
          </p:cNvPr>
          <p:cNvSpPr/>
          <p:nvPr/>
        </p:nvSpPr>
        <p:spPr>
          <a:xfrm>
            <a:off x="838200" y="4441073"/>
            <a:ext cx="10515600" cy="900000"/>
          </a:xfrm>
          <a:prstGeom prst="roundRect">
            <a:avLst/>
          </a:prstGeom>
          <a:solidFill>
            <a:srgbClr val="E79C9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latin typeface="+mj-lt"/>
              </a:rPr>
              <a:t>Si le débit est réduit très fortement, la pression résistive est négligeable et la pression mesurée est quasiment la pression élastique</a:t>
            </a:r>
          </a:p>
        </p:txBody>
      </p:sp>
      <p:sp>
        <p:nvSpPr>
          <p:cNvPr id="26" name="Rectangle 25">
            <a:extLst>
              <a:ext uri="{FF2B5EF4-FFF2-40B4-BE49-F238E27FC236}">
                <a16:creationId xmlns:a16="http://schemas.microsoft.com/office/drawing/2014/main" id="{E221FFD7-6FBE-B54E-A327-AC8F17E1D302}"/>
              </a:ext>
            </a:extLst>
          </p:cNvPr>
          <p:cNvSpPr/>
          <p:nvPr/>
        </p:nvSpPr>
        <p:spPr>
          <a:xfrm>
            <a:off x="5856514" y="5770724"/>
            <a:ext cx="1081889" cy="64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Pour comprendre : rappel sur la compliance</a:t>
            </a:r>
            <a:endParaRPr lang="fr-FR" sz="3800" b="1" dirty="0">
              <a:solidFill>
                <a:schemeClr val="accent5">
                  <a:lumMod val="50000"/>
                </a:schemeClr>
              </a:solidFill>
            </a:endParaRPr>
          </a:p>
        </p:txBody>
      </p:sp>
      <p:grpSp>
        <p:nvGrpSpPr>
          <p:cNvPr id="11" name="Groupe 10"/>
          <p:cNvGrpSpPr/>
          <p:nvPr/>
        </p:nvGrpSpPr>
        <p:grpSpPr>
          <a:xfrm>
            <a:off x="610226" y="260649"/>
            <a:ext cx="11016285" cy="706417"/>
            <a:chOff x="457669" y="192596"/>
            <a:chExt cx="8262214" cy="529813"/>
          </a:xfrm>
        </p:grpSpPr>
        <p:cxnSp>
          <p:nvCxnSpPr>
            <p:cNvPr id="12" name="Connecteur droit 11"/>
            <p:cNvCxnSpPr>
              <a:endCxn id="13"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4" name="Connecteur droit 13"/>
            <p:cNvCxnSpPr>
              <a:endCxn id="13"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64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0"/>
                            </p:stCondLst>
                            <p:childTnLst>
                              <p:par>
                                <p:cTn id="18" presetID="9"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1"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5080B1-EBAA-0F43-AE32-B0792AF41B09}"/>
              </a:ext>
            </a:extLst>
          </p:cNvPr>
          <p:cNvPicPr>
            <a:picLocks noChangeAspect="1"/>
          </p:cNvPicPr>
          <p:nvPr/>
        </p:nvPicPr>
        <p:blipFill>
          <a:blip r:embed="rId2"/>
          <a:stretch>
            <a:fillRect/>
          </a:stretch>
        </p:blipFill>
        <p:spPr>
          <a:xfrm>
            <a:off x="838200" y="1690688"/>
            <a:ext cx="6583680" cy="4937760"/>
          </a:xfrm>
          <a:prstGeom prst="rect">
            <a:avLst/>
          </a:prstGeom>
          <a:ln>
            <a:noFill/>
          </a:ln>
          <a:effectLst>
            <a:outerShdw blurRad="292100" dist="139700" dir="2700000" algn="tl" rotWithShape="0">
              <a:srgbClr val="333333">
                <a:alpha val="65000"/>
              </a:srgbClr>
            </a:outerShdw>
          </a:effectLst>
        </p:spPr>
      </p:pic>
      <p:cxnSp>
        <p:nvCxnSpPr>
          <p:cNvPr id="6" name="Connecteur droit avec flèche 5">
            <a:extLst>
              <a:ext uri="{FF2B5EF4-FFF2-40B4-BE49-F238E27FC236}">
                <a16:creationId xmlns:a16="http://schemas.microsoft.com/office/drawing/2014/main" id="{76E32C06-934D-0249-8E6A-C40FE8A7B955}"/>
              </a:ext>
            </a:extLst>
          </p:cNvPr>
          <p:cNvCxnSpPr>
            <a:cxnSpLocks/>
            <a:stCxn id="7" idx="1"/>
          </p:cNvCxnSpPr>
          <p:nvPr/>
        </p:nvCxnSpPr>
        <p:spPr>
          <a:xfrm flipH="1">
            <a:off x="4907282" y="3495195"/>
            <a:ext cx="3120608" cy="2006445"/>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4DFC243E-2D95-BB4F-BDE7-6BA52BE86772}"/>
              </a:ext>
            </a:extLst>
          </p:cNvPr>
          <p:cNvSpPr txBox="1"/>
          <p:nvPr/>
        </p:nvSpPr>
        <p:spPr>
          <a:xfrm>
            <a:off x="8027890" y="3079696"/>
            <a:ext cx="3711389" cy="830997"/>
          </a:xfrm>
          <a:prstGeom prst="rect">
            <a:avLst/>
          </a:prstGeom>
          <a:noFill/>
        </p:spPr>
        <p:txBody>
          <a:bodyPr wrap="square" rtlCol="0">
            <a:spAutoFit/>
          </a:bodyPr>
          <a:lstStyle/>
          <a:p>
            <a:pPr algn="ctr"/>
            <a:r>
              <a:rPr lang="fr-FR" sz="2400" dirty="0">
                <a:solidFill>
                  <a:schemeClr val="accent5">
                    <a:lumMod val="50000"/>
                  </a:schemeClr>
                </a:solidFill>
                <a:latin typeface="+mj-lt"/>
              </a:rPr>
              <a:t>Quelle est la compliance à ce niveau de pression?</a:t>
            </a:r>
          </a:p>
        </p:txBody>
      </p:sp>
      <p:cxnSp>
        <p:nvCxnSpPr>
          <p:cNvPr id="13" name="Connecteur droit avec flèche 12">
            <a:extLst>
              <a:ext uri="{FF2B5EF4-FFF2-40B4-BE49-F238E27FC236}">
                <a16:creationId xmlns:a16="http://schemas.microsoft.com/office/drawing/2014/main" id="{54C0D704-3326-5D45-ACC1-7396AD3E9390}"/>
              </a:ext>
            </a:extLst>
          </p:cNvPr>
          <p:cNvCxnSpPr/>
          <p:nvPr/>
        </p:nvCxnSpPr>
        <p:spPr>
          <a:xfrm>
            <a:off x="4949414" y="5486400"/>
            <a:ext cx="0" cy="376518"/>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DF3B81E-1716-4E48-AEB7-BD55E37D730D}"/>
              </a:ext>
            </a:extLst>
          </p:cNvPr>
          <p:cNvCxnSpPr>
            <a:cxnSpLocks/>
          </p:cNvCxnSpPr>
          <p:nvPr/>
        </p:nvCxnSpPr>
        <p:spPr>
          <a:xfrm>
            <a:off x="1661160" y="5518673"/>
            <a:ext cx="3095513"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DC354E5-FF48-C747-ADE5-C0F091F5F7DC}"/>
              </a:ext>
            </a:extLst>
          </p:cNvPr>
          <p:cNvSpPr txBox="1"/>
          <p:nvPr/>
        </p:nvSpPr>
        <p:spPr>
          <a:xfrm>
            <a:off x="4995608" y="5499847"/>
            <a:ext cx="753732" cy="369332"/>
          </a:xfrm>
          <a:prstGeom prst="rect">
            <a:avLst/>
          </a:prstGeom>
          <a:noFill/>
        </p:spPr>
        <p:txBody>
          <a:bodyPr wrap="none" rtlCol="0">
            <a:spAutoFit/>
          </a:bodyPr>
          <a:lstStyle/>
          <a:p>
            <a:r>
              <a:rPr lang="fr-FR" dirty="0">
                <a:solidFill>
                  <a:srgbClr val="C00000"/>
                </a:solidFill>
                <a:latin typeface="+mj-lt"/>
              </a:rPr>
              <a:t>38 mL</a:t>
            </a:r>
          </a:p>
        </p:txBody>
      </p:sp>
      <p:sp>
        <p:nvSpPr>
          <p:cNvPr id="16" name="ZoneTexte 15">
            <a:extLst>
              <a:ext uri="{FF2B5EF4-FFF2-40B4-BE49-F238E27FC236}">
                <a16:creationId xmlns:a16="http://schemas.microsoft.com/office/drawing/2014/main" id="{04C96295-7397-FA40-AD97-F738D500F665}"/>
              </a:ext>
            </a:extLst>
          </p:cNvPr>
          <p:cNvSpPr txBox="1"/>
          <p:nvPr/>
        </p:nvSpPr>
        <p:spPr>
          <a:xfrm>
            <a:off x="2894174" y="5149341"/>
            <a:ext cx="1167307" cy="369332"/>
          </a:xfrm>
          <a:prstGeom prst="rect">
            <a:avLst/>
          </a:prstGeom>
          <a:noFill/>
        </p:spPr>
        <p:txBody>
          <a:bodyPr wrap="none" rtlCol="0">
            <a:spAutoFit/>
          </a:bodyPr>
          <a:lstStyle/>
          <a:p>
            <a:r>
              <a:rPr lang="fr-FR" dirty="0">
                <a:solidFill>
                  <a:srgbClr val="C00000"/>
                </a:solidFill>
                <a:latin typeface="+mj-lt"/>
              </a:rPr>
              <a:t>16 cmH</a:t>
            </a:r>
            <a:r>
              <a:rPr lang="fr-FR" baseline="-25000" dirty="0">
                <a:solidFill>
                  <a:srgbClr val="C00000"/>
                </a:solidFill>
                <a:latin typeface="+mj-lt"/>
              </a:rPr>
              <a:t>2</a:t>
            </a:r>
            <a:r>
              <a:rPr lang="fr-FR" dirty="0">
                <a:solidFill>
                  <a:srgbClr val="C00000"/>
                </a:solidFill>
                <a:latin typeface="+mj-lt"/>
              </a:rPr>
              <a:t>O</a:t>
            </a:r>
          </a:p>
        </p:txBody>
      </p:sp>
      <p:sp>
        <p:nvSpPr>
          <p:cNvPr id="19" name="ZoneTexte 18">
            <a:extLst>
              <a:ext uri="{FF2B5EF4-FFF2-40B4-BE49-F238E27FC236}">
                <a16:creationId xmlns:a16="http://schemas.microsoft.com/office/drawing/2014/main" id="{F50D7CCB-8B48-DE4A-B2F2-1CE86E18E3A9}"/>
              </a:ext>
            </a:extLst>
          </p:cNvPr>
          <p:cNvSpPr txBox="1"/>
          <p:nvPr/>
        </p:nvSpPr>
        <p:spPr>
          <a:xfrm>
            <a:off x="8881131" y="4297076"/>
            <a:ext cx="2004908" cy="461665"/>
          </a:xfrm>
          <a:prstGeom prst="rect">
            <a:avLst/>
          </a:prstGeom>
          <a:noFill/>
        </p:spPr>
        <p:txBody>
          <a:bodyPr wrap="none" rtlCol="0">
            <a:spAutoFit/>
          </a:bodyPr>
          <a:lstStyle/>
          <a:p>
            <a:r>
              <a:rPr lang="fr-FR" sz="2400" dirty="0">
                <a:solidFill>
                  <a:srgbClr val="C00000"/>
                </a:solidFill>
                <a:latin typeface="+mj-lt"/>
              </a:rPr>
              <a:t>2.4 mL/cmH</a:t>
            </a:r>
            <a:r>
              <a:rPr lang="fr-FR" sz="2400" baseline="-25000" dirty="0">
                <a:solidFill>
                  <a:srgbClr val="C00000"/>
                </a:solidFill>
                <a:latin typeface="+mj-lt"/>
              </a:rPr>
              <a:t>2</a:t>
            </a:r>
            <a:r>
              <a:rPr lang="fr-FR" sz="2400" dirty="0">
                <a:solidFill>
                  <a:srgbClr val="C00000"/>
                </a:solidFill>
                <a:latin typeface="+mj-lt"/>
              </a:rPr>
              <a:t>O</a:t>
            </a:r>
          </a:p>
        </p:txBody>
      </p:sp>
      <p:sp>
        <p:nvSpPr>
          <p:cNvPr id="20" name="Rectangle à coins arrondis 19">
            <a:extLst>
              <a:ext uri="{FF2B5EF4-FFF2-40B4-BE49-F238E27FC236}">
                <a16:creationId xmlns:a16="http://schemas.microsoft.com/office/drawing/2014/main" id="{FD96A463-1E35-1E49-9F22-355C6B97B718}"/>
              </a:ext>
            </a:extLst>
          </p:cNvPr>
          <p:cNvSpPr/>
          <p:nvPr/>
        </p:nvSpPr>
        <p:spPr>
          <a:xfrm>
            <a:off x="7977464" y="5145124"/>
            <a:ext cx="3812243" cy="5400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C00000"/>
                </a:solidFill>
                <a:latin typeface="+mj-lt"/>
              </a:rPr>
              <a:t>Compliance du circuit testé!</a:t>
            </a:r>
          </a:p>
        </p:txBody>
      </p:sp>
      <p:sp>
        <p:nvSpPr>
          <p:cNvPr id="23" name="ZoneTexte 22">
            <a:extLst>
              <a:ext uri="{FF2B5EF4-FFF2-40B4-BE49-F238E27FC236}">
                <a16:creationId xmlns:a16="http://schemas.microsoft.com/office/drawing/2014/main" id="{1361286E-6907-584B-89C2-19DDF6A4CD88}"/>
              </a:ext>
            </a:extLst>
          </p:cNvPr>
          <p:cNvSpPr txBox="1"/>
          <p:nvPr/>
        </p:nvSpPr>
        <p:spPr>
          <a:xfrm>
            <a:off x="8408593" y="6457890"/>
            <a:ext cx="3783407" cy="400110"/>
          </a:xfrm>
          <a:prstGeom prst="rect">
            <a:avLst/>
          </a:prstGeom>
          <a:noFill/>
        </p:spPr>
        <p:txBody>
          <a:bodyPr wrap="none" rtlCol="0">
            <a:spAutoFit/>
          </a:bodyPr>
          <a:lstStyle/>
          <a:p>
            <a:pPr algn="r"/>
            <a:r>
              <a:rPr lang="fr-FR" sz="2000" dirty="0">
                <a:latin typeface="Arial Narrow" panose="020B0604020202020204" pitchFamily="34" charset="0"/>
                <a:cs typeface="Arial Narrow" panose="020B0604020202020204" pitchFamily="34" charset="0"/>
              </a:rPr>
              <a:t>Chen </a:t>
            </a:r>
            <a:r>
              <a:rPr lang="fr-FR" sz="2000" i="1" dirty="0">
                <a:latin typeface="Arial Narrow" panose="020B0604020202020204" pitchFamily="34" charset="0"/>
                <a:cs typeface="Arial Narrow" panose="020B0604020202020204" pitchFamily="34" charset="0"/>
              </a:rPr>
              <a:t>Am J Respir Crit Care Med </a:t>
            </a:r>
            <a:r>
              <a:rPr lang="fr-FR" sz="2000" dirty="0">
                <a:latin typeface="Arial Narrow" panose="020B0604020202020204" pitchFamily="34" charset="0"/>
                <a:cs typeface="Arial Narrow" panose="020B0604020202020204" pitchFamily="34" charset="0"/>
              </a:rPr>
              <a:t>2018</a:t>
            </a:r>
          </a:p>
        </p:txBody>
      </p:sp>
      <p:sp>
        <p:nvSpPr>
          <p:cNvPr id="17" name="Rectangle à coins arrondis 16">
            <a:extLst>
              <a:ext uri="{FF2B5EF4-FFF2-40B4-BE49-F238E27FC236}">
                <a16:creationId xmlns:a16="http://schemas.microsoft.com/office/drawing/2014/main" id="{5EB5A26A-34DE-174E-94FE-F73AA99388CB}"/>
              </a:ext>
            </a:extLst>
          </p:cNvPr>
          <p:cNvSpPr/>
          <p:nvPr/>
        </p:nvSpPr>
        <p:spPr>
          <a:xfrm>
            <a:off x="7699670" y="1601327"/>
            <a:ext cx="4367827" cy="54000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accent5">
                    <a:lumMod val="50000"/>
                  </a:schemeClr>
                </a:solidFill>
                <a:latin typeface="+mj-lt"/>
              </a:rPr>
              <a:t>Pente de la courbe = compliance</a:t>
            </a:r>
          </a:p>
        </p:txBody>
      </p:sp>
      <p:sp>
        <p:nvSpPr>
          <p:cNvPr id="18"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La courbe pression – volume bas débit</a:t>
            </a:r>
            <a:endParaRPr lang="fr-FR" sz="3800" b="1" dirty="0">
              <a:solidFill>
                <a:schemeClr val="accent5">
                  <a:lumMod val="50000"/>
                </a:schemeClr>
              </a:solidFill>
            </a:endParaRPr>
          </a:p>
        </p:txBody>
      </p:sp>
      <p:grpSp>
        <p:nvGrpSpPr>
          <p:cNvPr id="21" name="Groupe 20"/>
          <p:cNvGrpSpPr/>
          <p:nvPr/>
        </p:nvGrpSpPr>
        <p:grpSpPr>
          <a:xfrm>
            <a:off x="610226" y="260649"/>
            <a:ext cx="11016285" cy="706417"/>
            <a:chOff x="457669" y="192596"/>
            <a:chExt cx="8262214" cy="529813"/>
          </a:xfrm>
        </p:grpSpPr>
        <p:cxnSp>
          <p:nvCxnSpPr>
            <p:cNvPr id="22" name="Connecteur droit 21"/>
            <p:cNvCxnSpPr>
              <a:endCxn id="24"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4"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25" name="Connecteur droit 24"/>
            <p:cNvCxnSpPr>
              <a:endCxn id="24"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23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DD7099F-B78F-1C4C-9AA9-377C6FD85364}"/>
              </a:ext>
            </a:extLst>
          </p:cNvPr>
          <p:cNvPicPr>
            <a:picLocks noChangeAspect="1"/>
          </p:cNvPicPr>
          <p:nvPr/>
        </p:nvPicPr>
        <p:blipFill>
          <a:blip r:embed="rId2"/>
          <a:stretch>
            <a:fillRect/>
          </a:stretch>
        </p:blipFill>
        <p:spPr>
          <a:xfrm>
            <a:off x="838200" y="1690688"/>
            <a:ext cx="6583680" cy="493776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81E3FEAF-E376-5947-9DF1-09542A457E17}"/>
              </a:ext>
            </a:extLst>
          </p:cNvPr>
          <p:cNvSpPr/>
          <p:nvPr/>
        </p:nvSpPr>
        <p:spPr>
          <a:xfrm>
            <a:off x="1646903" y="1813560"/>
            <a:ext cx="3124200" cy="40843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a:extLst>
              <a:ext uri="{FF2B5EF4-FFF2-40B4-BE49-F238E27FC236}">
                <a16:creationId xmlns:a16="http://schemas.microsoft.com/office/drawing/2014/main" id="{FDD57F5D-34BC-4541-9997-B0731487AC6C}"/>
              </a:ext>
            </a:extLst>
          </p:cNvPr>
          <p:cNvSpPr/>
          <p:nvPr/>
        </p:nvSpPr>
        <p:spPr>
          <a:xfrm>
            <a:off x="2090281" y="2365352"/>
            <a:ext cx="2237444" cy="900000"/>
          </a:xfrm>
          <a:prstGeom prst="roundRect">
            <a:avLst/>
          </a:prstGeom>
          <a:solidFill>
            <a:srgbClr val="E79C9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mj-lt"/>
              </a:rPr>
              <a:t>Gaz comprimés dans le circuit</a:t>
            </a:r>
          </a:p>
        </p:txBody>
      </p:sp>
      <p:sp>
        <p:nvSpPr>
          <p:cNvPr id="8" name="ZoneTexte 7">
            <a:extLst>
              <a:ext uri="{FF2B5EF4-FFF2-40B4-BE49-F238E27FC236}">
                <a16:creationId xmlns:a16="http://schemas.microsoft.com/office/drawing/2014/main" id="{47D113A2-F648-FB4C-8165-8F56D54B6D84}"/>
              </a:ext>
            </a:extLst>
          </p:cNvPr>
          <p:cNvSpPr txBox="1"/>
          <p:nvPr/>
        </p:nvSpPr>
        <p:spPr>
          <a:xfrm>
            <a:off x="8408593" y="6457890"/>
            <a:ext cx="3783407" cy="400110"/>
          </a:xfrm>
          <a:prstGeom prst="rect">
            <a:avLst/>
          </a:prstGeom>
          <a:noFill/>
        </p:spPr>
        <p:txBody>
          <a:bodyPr wrap="none" rtlCol="0">
            <a:spAutoFit/>
          </a:bodyPr>
          <a:lstStyle/>
          <a:p>
            <a:pPr algn="r"/>
            <a:r>
              <a:rPr lang="fr-FR" sz="2000" dirty="0">
                <a:latin typeface="Arial Narrow" panose="020B0604020202020204" pitchFamily="34" charset="0"/>
                <a:cs typeface="Arial Narrow" panose="020B0604020202020204" pitchFamily="34" charset="0"/>
              </a:rPr>
              <a:t>Chen </a:t>
            </a:r>
            <a:r>
              <a:rPr lang="fr-FR" sz="2000" i="1" dirty="0">
                <a:latin typeface="Arial Narrow" panose="020B0604020202020204" pitchFamily="34" charset="0"/>
                <a:cs typeface="Arial Narrow" panose="020B0604020202020204" pitchFamily="34" charset="0"/>
              </a:rPr>
              <a:t>Am J Respir Crit Care Med </a:t>
            </a:r>
            <a:r>
              <a:rPr lang="fr-FR" sz="2000" dirty="0">
                <a:latin typeface="Arial Narrow" panose="020B0604020202020204" pitchFamily="34" charset="0"/>
                <a:cs typeface="Arial Narrow" panose="020B0604020202020204" pitchFamily="34" charset="0"/>
              </a:rPr>
              <a:t>2018</a:t>
            </a:r>
          </a:p>
        </p:txBody>
      </p:sp>
      <p:cxnSp>
        <p:nvCxnSpPr>
          <p:cNvPr id="7" name="Connecteur droit avec flèche 6">
            <a:extLst>
              <a:ext uri="{FF2B5EF4-FFF2-40B4-BE49-F238E27FC236}">
                <a16:creationId xmlns:a16="http://schemas.microsoft.com/office/drawing/2014/main" id="{76E32C06-934D-0249-8E6A-C40FE8A7B955}"/>
              </a:ext>
            </a:extLst>
          </p:cNvPr>
          <p:cNvCxnSpPr>
            <a:cxnSpLocks/>
          </p:cNvCxnSpPr>
          <p:nvPr/>
        </p:nvCxnSpPr>
        <p:spPr>
          <a:xfrm flipH="1">
            <a:off x="4907280" y="2716306"/>
            <a:ext cx="3349215" cy="278533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DFC243E-2D95-BB4F-BDE7-6BA52BE86772}"/>
              </a:ext>
            </a:extLst>
          </p:cNvPr>
          <p:cNvSpPr txBox="1"/>
          <p:nvPr/>
        </p:nvSpPr>
        <p:spPr>
          <a:xfrm>
            <a:off x="8027892" y="2030506"/>
            <a:ext cx="3711389" cy="830997"/>
          </a:xfrm>
          <a:prstGeom prst="rect">
            <a:avLst/>
          </a:prstGeom>
          <a:noFill/>
        </p:spPr>
        <p:txBody>
          <a:bodyPr wrap="square" rtlCol="0">
            <a:spAutoFit/>
          </a:bodyPr>
          <a:lstStyle/>
          <a:p>
            <a:pPr algn="ctr"/>
            <a:r>
              <a:rPr lang="fr-FR" sz="2400" dirty="0">
                <a:solidFill>
                  <a:schemeClr val="accent5">
                    <a:lumMod val="50000"/>
                  </a:schemeClr>
                </a:solidFill>
                <a:latin typeface="+mj-lt"/>
              </a:rPr>
              <a:t>Pression d’ouverture des voies aériennes (AOP)</a:t>
            </a:r>
          </a:p>
        </p:txBody>
      </p:sp>
      <p:sp>
        <p:nvSpPr>
          <p:cNvPr id="10" name="Rectangle à coins arrondis 9">
            <a:extLst>
              <a:ext uri="{FF2B5EF4-FFF2-40B4-BE49-F238E27FC236}">
                <a16:creationId xmlns:a16="http://schemas.microsoft.com/office/drawing/2014/main" id="{F1D6B84B-7E44-E14A-842B-EE049DDF294A}"/>
              </a:ext>
            </a:extLst>
          </p:cNvPr>
          <p:cNvSpPr/>
          <p:nvPr/>
        </p:nvSpPr>
        <p:spPr>
          <a:xfrm>
            <a:off x="2090281" y="3833138"/>
            <a:ext cx="2237444" cy="1152000"/>
          </a:xfrm>
          <a:prstGeom prst="roundRect">
            <a:avLst/>
          </a:prstGeom>
          <a:solidFill>
            <a:schemeClr val="accent5">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accent5">
                    <a:lumMod val="50000"/>
                  </a:schemeClr>
                </a:solidFill>
                <a:latin typeface="+mj-lt"/>
              </a:rPr>
              <a:t>Voies aériennes complètement fermées</a:t>
            </a:r>
          </a:p>
        </p:txBody>
      </p:sp>
      <p:sp>
        <p:nvSpPr>
          <p:cNvPr id="11"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Hypothèse</a:t>
            </a:r>
            <a:endParaRPr lang="fr-FR" sz="3800" b="1" dirty="0">
              <a:solidFill>
                <a:schemeClr val="accent5">
                  <a:lumMod val="50000"/>
                </a:schemeClr>
              </a:solidFill>
            </a:endParaRPr>
          </a:p>
        </p:txBody>
      </p:sp>
      <p:grpSp>
        <p:nvGrpSpPr>
          <p:cNvPr id="12" name="Groupe 11"/>
          <p:cNvGrpSpPr/>
          <p:nvPr/>
        </p:nvGrpSpPr>
        <p:grpSpPr>
          <a:xfrm>
            <a:off x="610226" y="260649"/>
            <a:ext cx="11016285" cy="706417"/>
            <a:chOff x="457669" y="192596"/>
            <a:chExt cx="8262214" cy="529813"/>
          </a:xfrm>
        </p:grpSpPr>
        <p:cxnSp>
          <p:nvCxnSpPr>
            <p:cNvPr id="13" name="Connecteur droit 12"/>
            <p:cNvCxnSpPr>
              <a:endCxn id="14"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5" name="Connecteur droit 14"/>
            <p:cNvCxnSpPr>
              <a:endCxn id="14"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08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EEDEE523-14F0-BF4A-8D46-A41951045BF5}"/>
              </a:ext>
            </a:extLst>
          </p:cNvPr>
          <p:cNvPicPr>
            <a:picLocks noChangeAspect="1"/>
          </p:cNvPicPr>
          <p:nvPr/>
        </p:nvPicPr>
        <p:blipFill>
          <a:blip r:embed="rId2"/>
          <a:stretch>
            <a:fillRect/>
          </a:stretch>
        </p:blipFill>
        <p:spPr>
          <a:xfrm>
            <a:off x="838200" y="1690688"/>
            <a:ext cx="6583680" cy="493776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5BC28CE-EED0-1C4C-9F79-BBF4C5CC8D4B}"/>
              </a:ext>
            </a:extLst>
          </p:cNvPr>
          <p:cNvSpPr/>
          <p:nvPr/>
        </p:nvSpPr>
        <p:spPr>
          <a:xfrm>
            <a:off x="1659038" y="1846590"/>
            <a:ext cx="3112066" cy="4040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600AF25-CECB-DD47-91FD-9852E7828119}"/>
              </a:ext>
            </a:extLst>
          </p:cNvPr>
          <p:cNvSpPr/>
          <p:nvPr/>
        </p:nvSpPr>
        <p:spPr>
          <a:xfrm>
            <a:off x="4766269" y="1846317"/>
            <a:ext cx="2475836" cy="4040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7D113A2-F648-FB4C-8165-8F56D54B6D84}"/>
              </a:ext>
            </a:extLst>
          </p:cNvPr>
          <p:cNvSpPr txBox="1"/>
          <p:nvPr/>
        </p:nvSpPr>
        <p:spPr>
          <a:xfrm>
            <a:off x="8408593" y="6457890"/>
            <a:ext cx="3783407" cy="400110"/>
          </a:xfrm>
          <a:prstGeom prst="rect">
            <a:avLst/>
          </a:prstGeom>
          <a:noFill/>
        </p:spPr>
        <p:txBody>
          <a:bodyPr wrap="none" rtlCol="0">
            <a:spAutoFit/>
          </a:bodyPr>
          <a:lstStyle/>
          <a:p>
            <a:pPr algn="r"/>
            <a:r>
              <a:rPr lang="fr-FR" sz="2000" dirty="0">
                <a:latin typeface="Arial Narrow" panose="020B0604020202020204" pitchFamily="34" charset="0"/>
                <a:cs typeface="Arial Narrow" panose="020B0604020202020204" pitchFamily="34" charset="0"/>
              </a:rPr>
              <a:t>Chen </a:t>
            </a:r>
            <a:r>
              <a:rPr lang="fr-FR" sz="2000" i="1" dirty="0">
                <a:latin typeface="Arial Narrow" panose="020B0604020202020204" pitchFamily="34" charset="0"/>
                <a:cs typeface="Arial Narrow" panose="020B0604020202020204" pitchFamily="34" charset="0"/>
              </a:rPr>
              <a:t>Am J Respir Crit Care Med </a:t>
            </a:r>
            <a:r>
              <a:rPr lang="fr-FR" sz="2000" dirty="0">
                <a:latin typeface="Arial Narrow" panose="020B0604020202020204" pitchFamily="34" charset="0"/>
                <a:cs typeface="Arial Narrow" panose="020B0604020202020204" pitchFamily="34" charset="0"/>
              </a:rPr>
              <a:t>2018</a:t>
            </a:r>
          </a:p>
        </p:txBody>
      </p:sp>
      <p:pic>
        <p:nvPicPr>
          <p:cNvPr id="9" name="Image 8">
            <a:extLst>
              <a:ext uri="{FF2B5EF4-FFF2-40B4-BE49-F238E27FC236}">
                <a16:creationId xmlns:a16="http://schemas.microsoft.com/office/drawing/2014/main" id="{0D530EC9-AE90-3E47-9FD9-653AE7EB85C6}"/>
              </a:ext>
            </a:extLst>
          </p:cNvPr>
          <p:cNvPicPr>
            <a:picLocks noChangeAspect="1"/>
          </p:cNvPicPr>
          <p:nvPr/>
        </p:nvPicPr>
        <p:blipFill>
          <a:blip r:embed="rId3"/>
          <a:stretch>
            <a:fillRect/>
          </a:stretch>
        </p:blipFill>
        <p:spPr>
          <a:xfrm>
            <a:off x="7917167" y="2810919"/>
            <a:ext cx="3917814" cy="291308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A4DA8B18-2A6E-3A44-94C3-1C3A47446BEB}"/>
              </a:ext>
            </a:extLst>
          </p:cNvPr>
          <p:cNvSpPr/>
          <p:nvPr/>
        </p:nvSpPr>
        <p:spPr>
          <a:xfrm>
            <a:off x="7917167" y="2801916"/>
            <a:ext cx="766916" cy="137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79E1CF0-2345-2046-83C1-D9C7BE32FCCE}"/>
              </a:ext>
            </a:extLst>
          </p:cNvPr>
          <p:cNvSpPr/>
          <p:nvPr/>
        </p:nvSpPr>
        <p:spPr>
          <a:xfrm>
            <a:off x="8297908" y="3913144"/>
            <a:ext cx="795800" cy="329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D1C77E2-4FDE-0D4F-962C-92AD1FEE7CFA}"/>
              </a:ext>
            </a:extLst>
          </p:cNvPr>
          <p:cNvSpPr/>
          <p:nvPr/>
        </p:nvSpPr>
        <p:spPr>
          <a:xfrm>
            <a:off x="10173090" y="3164396"/>
            <a:ext cx="799710" cy="976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41E97A8-7599-994B-9270-01697DA04AF7}"/>
              </a:ext>
            </a:extLst>
          </p:cNvPr>
          <p:cNvSpPr/>
          <p:nvPr/>
        </p:nvSpPr>
        <p:spPr>
          <a:xfrm>
            <a:off x="9476219" y="2810919"/>
            <a:ext cx="1169322" cy="249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a:extLst>
              <a:ext uri="{FF2B5EF4-FFF2-40B4-BE49-F238E27FC236}">
                <a16:creationId xmlns:a16="http://schemas.microsoft.com/office/drawing/2014/main" id="{31EAA7EF-D380-A141-B1F7-C63DD7FD02E5}"/>
              </a:ext>
            </a:extLst>
          </p:cNvPr>
          <p:cNvSpPr/>
          <p:nvPr/>
        </p:nvSpPr>
        <p:spPr>
          <a:xfrm>
            <a:off x="8105718" y="3253283"/>
            <a:ext cx="2817331" cy="1692790"/>
          </a:xfrm>
          <a:custGeom>
            <a:avLst/>
            <a:gdLst>
              <a:gd name="connsiteX0" fmla="*/ 0 w 2827360"/>
              <a:gd name="connsiteY0" fmla="*/ 32273 h 1700308"/>
              <a:gd name="connsiteX1" fmla="*/ 414068 w 2827360"/>
              <a:gd name="connsiteY1" fmla="*/ 15020 h 1700308"/>
              <a:gd name="connsiteX2" fmla="*/ 793631 w 2827360"/>
              <a:gd name="connsiteY2" fmla="*/ 222054 h 1700308"/>
              <a:gd name="connsiteX3" fmla="*/ 1052423 w 2827360"/>
              <a:gd name="connsiteY3" fmla="*/ 342824 h 1700308"/>
              <a:gd name="connsiteX4" fmla="*/ 1224951 w 2827360"/>
              <a:gd name="connsiteY4" fmla="*/ 377329 h 1700308"/>
              <a:gd name="connsiteX5" fmla="*/ 1777042 w 2827360"/>
              <a:gd name="connsiteY5" fmla="*/ 1032937 h 1700308"/>
              <a:gd name="connsiteX6" fmla="*/ 1949570 w 2827360"/>
              <a:gd name="connsiteY6" fmla="*/ 1188212 h 1700308"/>
              <a:gd name="connsiteX7" fmla="*/ 2087593 w 2827360"/>
              <a:gd name="connsiteY7" fmla="*/ 1205465 h 1700308"/>
              <a:gd name="connsiteX8" fmla="*/ 2415397 w 2827360"/>
              <a:gd name="connsiteY8" fmla="*/ 1032937 h 1700308"/>
              <a:gd name="connsiteX9" fmla="*/ 2825805 w 2827360"/>
              <a:gd name="connsiteY9" fmla="*/ 1450926 h 1700308"/>
              <a:gd name="connsiteX10" fmla="*/ 2257768 w 2827360"/>
              <a:gd name="connsiteY10" fmla="*/ 1700308 h 1700308"/>
              <a:gd name="connsiteX0" fmla="*/ 0 w 2827360"/>
              <a:gd name="connsiteY0" fmla="*/ 12640 h 1680675"/>
              <a:gd name="connsiteX1" fmla="*/ 418782 w 2827360"/>
              <a:gd name="connsiteY1" fmla="*/ 33094 h 1680675"/>
              <a:gd name="connsiteX2" fmla="*/ 793631 w 2827360"/>
              <a:gd name="connsiteY2" fmla="*/ 202421 h 1680675"/>
              <a:gd name="connsiteX3" fmla="*/ 1052423 w 2827360"/>
              <a:gd name="connsiteY3" fmla="*/ 323191 h 1680675"/>
              <a:gd name="connsiteX4" fmla="*/ 1224951 w 2827360"/>
              <a:gd name="connsiteY4" fmla="*/ 357696 h 1680675"/>
              <a:gd name="connsiteX5" fmla="*/ 1777042 w 2827360"/>
              <a:gd name="connsiteY5" fmla="*/ 1013304 h 1680675"/>
              <a:gd name="connsiteX6" fmla="*/ 1949570 w 2827360"/>
              <a:gd name="connsiteY6" fmla="*/ 1168579 h 1680675"/>
              <a:gd name="connsiteX7" fmla="*/ 2087593 w 2827360"/>
              <a:gd name="connsiteY7" fmla="*/ 1185832 h 1680675"/>
              <a:gd name="connsiteX8" fmla="*/ 2415397 w 2827360"/>
              <a:gd name="connsiteY8" fmla="*/ 1013304 h 1680675"/>
              <a:gd name="connsiteX9" fmla="*/ 2825805 w 2827360"/>
              <a:gd name="connsiteY9" fmla="*/ 1431293 h 1680675"/>
              <a:gd name="connsiteX10" fmla="*/ 2257768 w 2827360"/>
              <a:gd name="connsiteY10" fmla="*/ 1680675 h 1680675"/>
              <a:gd name="connsiteX0" fmla="*/ 0 w 2813219"/>
              <a:gd name="connsiteY0" fmla="*/ 8444 h 1700046"/>
              <a:gd name="connsiteX1" fmla="*/ 404641 w 2813219"/>
              <a:gd name="connsiteY1" fmla="*/ 52465 h 1700046"/>
              <a:gd name="connsiteX2" fmla="*/ 779490 w 2813219"/>
              <a:gd name="connsiteY2" fmla="*/ 221792 h 1700046"/>
              <a:gd name="connsiteX3" fmla="*/ 1038282 w 2813219"/>
              <a:gd name="connsiteY3" fmla="*/ 342562 h 1700046"/>
              <a:gd name="connsiteX4" fmla="*/ 1210810 w 2813219"/>
              <a:gd name="connsiteY4" fmla="*/ 377067 h 1700046"/>
              <a:gd name="connsiteX5" fmla="*/ 1762901 w 2813219"/>
              <a:gd name="connsiteY5" fmla="*/ 1032675 h 1700046"/>
              <a:gd name="connsiteX6" fmla="*/ 1935429 w 2813219"/>
              <a:gd name="connsiteY6" fmla="*/ 1187950 h 1700046"/>
              <a:gd name="connsiteX7" fmla="*/ 2073452 w 2813219"/>
              <a:gd name="connsiteY7" fmla="*/ 1205203 h 1700046"/>
              <a:gd name="connsiteX8" fmla="*/ 2401256 w 2813219"/>
              <a:gd name="connsiteY8" fmla="*/ 1032675 h 1700046"/>
              <a:gd name="connsiteX9" fmla="*/ 2811664 w 2813219"/>
              <a:gd name="connsiteY9" fmla="*/ 1450664 h 1700046"/>
              <a:gd name="connsiteX10" fmla="*/ 2243627 w 2813219"/>
              <a:gd name="connsiteY10" fmla="*/ 1700046 h 1700046"/>
              <a:gd name="connsiteX0" fmla="*/ 0 w 2813219"/>
              <a:gd name="connsiteY0" fmla="*/ 1188 h 1692790"/>
              <a:gd name="connsiteX1" fmla="*/ 404641 w 2813219"/>
              <a:gd name="connsiteY1" fmla="*/ 45209 h 1692790"/>
              <a:gd name="connsiteX2" fmla="*/ 779490 w 2813219"/>
              <a:gd name="connsiteY2" fmla="*/ 214536 h 1692790"/>
              <a:gd name="connsiteX3" fmla="*/ 1038282 w 2813219"/>
              <a:gd name="connsiteY3" fmla="*/ 335306 h 1692790"/>
              <a:gd name="connsiteX4" fmla="*/ 1210810 w 2813219"/>
              <a:gd name="connsiteY4" fmla="*/ 369811 h 1692790"/>
              <a:gd name="connsiteX5" fmla="*/ 1762901 w 2813219"/>
              <a:gd name="connsiteY5" fmla="*/ 1025419 h 1692790"/>
              <a:gd name="connsiteX6" fmla="*/ 1935429 w 2813219"/>
              <a:gd name="connsiteY6" fmla="*/ 1180694 h 1692790"/>
              <a:gd name="connsiteX7" fmla="*/ 2073452 w 2813219"/>
              <a:gd name="connsiteY7" fmla="*/ 1197947 h 1692790"/>
              <a:gd name="connsiteX8" fmla="*/ 2401256 w 2813219"/>
              <a:gd name="connsiteY8" fmla="*/ 1025419 h 1692790"/>
              <a:gd name="connsiteX9" fmla="*/ 2811664 w 2813219"/>
              <a:gd name="connsiteY9" fmla="*/ 1443408 h 1692790"/>
              <a:gd name="connsiteX10" fmla="*/ 2243627 w 2813219"/>
              <a:gd name="connsiteY10" fmla="*/ 1692790 h 1692790"/>
              <a:gd name="connsiteX0" fmla="*/ 0 w 2813219"/>
              <a:gd name="connsiteY0" fmla="*/ 1188 h 1692790"/>
              <a:gd name="connsiteX1" fmla="*/ 404641 w 2813219"/>
              <a:gd name="connsiteY1" fmla="*/ 45209 h 1692790"/>
              <a:gd name="connsiteX2" fmla="*/ 779490 w 2813219"/>
              <a:gd name="connsiteY2" fmla="*/ 214536 h 1692790"/>
              <a:gd name="connsiteX3" fmla="*/ 1038282 w 2813219"/>
              <a:gd name="connsiteY3" fmla="*/ 335306 h 1692790"/>
              <a:gd name="connsiteX4" fmla="*/ 1210810 w 2813219"/>
              <a:gd name="connsiteY4" fmla="*/ 369811 h 1692790"/>
              <a:gd name="connsiteX5" fmla="*/ 1762901 w 2813219"/>
              <a:gd name="connsiteY5" fmla="*/ 1025419 h 1692790"/>
              <a:gd name="connsiteX6" fmla="*/ 1935429 w 2813219"/>
              <a:gd name="connsiteY6" fmla="*/ 1180694 h 1692790"/>
              <a:gd name="connsiteX7" fmla="*/ 2073452 w 2813219"/>
              <a:gd name="connsiteY7" fmla="*/ 1197947 h 1692790"/>
              <a:gd name="connsiteX8" fmla="*/ 2401256 w 2813219"/>
              <a:gd name="connsiteY8" fmla="*/ 1025419 h 1692790"/>
              <a:gd name="connsiteX9" fmla="*/ 2811664 w 2813219"/>
              <a:gd name="connsiteY9" fmla="*/ 1443408 h 1692790"/>
              <a:gd name="connsiteX10" fmla="*/ 2243627 w 2813219"/>
              <a:gd name="connsiteY10" fmla="*/ 1692790 h 1692790"/>
              <a:gd name="connsiteX0" fmla="*/ 0 w 2813219"/>
              <a:gd name="connsiteY0" fmla="*/ 1188 h 1692790"/>
              <a:gd name="connsiteX1" fmla="*/ 404641 w 2813219"/>
              <a:gd name="connsiteY1" fmla="*/ 45209 h 1692790"/>
              <a:gd name="connsiteX2" fmla="*/ 779490 w 2813219"/>
              <a:gd name="connsiteY2" fmla="*/ 214536 h 1692790"/>
              <a:gd name="connsiteX3" fmla="*/ 1038282 w 2813219"/>
              <a:gd name="connsiteY3" fmla="*/ 335306 h 1692790"/>
              <a:gd name="connsiteX4" fmla="*/ 1210810 w 2813219"/>
              <a:gd name="connsiteY4" fmla="*/ 369811 h 1692790"/>
              <a:gd name="connsiteX5" fmla="*/ 1762901 w 2813219"/>
              <a:gd name="connsiteY5" fmla="*/ 1025419 h 1692790"/>
              <a:gd name="connsiteX6" fmla="*/ 1935429 w 2813219"/>
              <a:gd name="connsiteY6" fmla="*/ 1180694 h 1692790"/>
              <a:gd name="connsiteX7" fmla="*/ 2073452 w 2813219"/>
              <a:gd name="connsiteY7" fmla="*/ 1197947 h 1692790"/>
              <a:gd name="connsiteX8" fmla="*/ 2401256 w 2813219"/>
              <a:gd name="connsiteY8" fmla="*/ 1025419 h 1692790"/>
              <a:gd name="connsiteX9" fmla="*/ 2811664 w 2813219"/>
              <a:gd name="connsiteY9" fmla="*/ 1443408 h 1692790"/>
              <a:gd name="connsiteX10" fmla="*/ 2243627 w 2813219"/>
              <a:gd name="connsiteY10" fmla="*/ 1692790 h 1692790"/>
              <a:gd name="connsiteX0" fmla="*/ 0 w 2817331"/>
              <a:gd name="connsiteY0" fmla="*/ 1188 h 1692790"/>
              <a:gd name="connsiteX1" fmla="*/ 404641 w 2817331"/>
              <a:gd name="connsiteY1" fmla="*/ 45209 h 1692790"/>
              <a:gd name="connsiteX2" fmla="*/ 779490 w 2817331"/>
              <a:gd name="connsiteY2" fmla="*/ 214536 h 1692790"/>
              <a:gd name="connsiteX3" fmla="*/ 1038282 w 2817331"/>
              <a:gd name="connsiteY3" fmla="*/ 335306 h 1692790"/>
              <a:gd name="connsiteX4" fmla="*/ 1210810 w 2817331"/>
              <a:gd name="connsiteY4" fmla="*/ 369811 h 1692790"/>
              <a:gd name="connsiteX5" fmla="*/ 1762901 w 2817331"/>
              <a:gd name="connsiteY5" fmla="*/ 1025419 h 1692790"/>
              <a:gd name="connsiteX6" fmla="*/ 1935429 w 2817331"/>
              <a:gd name="connsiteY6" fmla="*/ 1180694 h 1692790"/>
              <a:gd name="connsiteX7" fmla="*/ 2073452 w 2817331"/>
              <a:gd name="connsiteY7" fmla="*/ 1197947 h 1692790"/>
              <a:gd name="connsiteX8" fmla="*/ 2401256 w 2817331"/>
              <a:gd name="connsiteY8" fmla="*/ 1025419 h 1692790"/>
              <a:gd name="connsiteX9" fmla="*/ 2527717 w 2817331"/>
              <a:gd name="connsiteY9" fmla="*/ 1186742 h 1692790"/>
              <a:gd name="connsiteX10" fmla="*/ 2811664 w 2817331"/>
              <a:gd name="connsiteY10" fmla="*/ 1443408 h 1692790"/>
              <a:gd name="connsiteX11" fmla="*/ 2243627 w 2817331"/>
              <a:gd name="connsiteY11" fmla="*/ 1692790 h 1692790"/>
              <a:gd name="connsiteX0" fmla="*/ 0 w 2817331"/>
              <a:gd name="connsiteY0" fmla="*/ 1188 h 1692790"/>
              <a:gd name="connsiteX1" fmla="*/ 404641 w 2817331"/>
              <a:gd name="connsiteY1" fmla="*/ 45209 h 1692790"/>
              <a:gd name="connsiteX2" fmla="*/ 779490 w 2817331"/>
              <a:gd name="connsiteY2" fmla="*/ 214536 h 1692790"/>
              <a:gd name="connsiteX3" fmla="*/ 1038282 w 2817331"/>
              <a:gd name="connsiteY3" fmla="*/ 335306 h 1692790"/>
              <a:gd name="connsiteX4" fmla="*/ 1210810 w 2817331"/>
              <a:gd name="connsiteY4" fmla="*/ 369811 h 1692790"/>
              <a:gd name="connsiteX5" fmla="*/ 1762901 w 2817331"/>
              <a:gd name="connsiteY5" fmla="*/ 1025419 h 1692790"/>
              <a:gd name="connsiteX6" fmla="*/ 1935429 w 2817331"/>
              <a:gd name="connsiteY6" fmla="*/ 1180694 h 1692790"/>
              <a:gd name="connsiteX7" fmla="*/ 2073452 w 2817331"/>
              <a:gd name="connsiteY7" fmla="*/ 1197947 h 1692790"/>
              <a:gd name="connsiteX8" fmla="*/ 2401256 w 2817331"/>
              <a:gd name="connsiteY8" fmla="*/ 1025419 h 1692790"/>
              <a:gd name="connsiteX9" fmla="*/ 2527717 w 2817331"/>
              <a:gd name="connsiteY9" fmla="*/ 1186742 h 1692790"/>
              <a:gd name="connsiteX10" fmla="*/ 2811664 w 2817331"/>
              <a:gd name="connsiteY10" fmla="*/ 1443408 h 1692790"/>
              <a:gd name="connsiteX11" fmla="*/ 2243627 w 2817331"/>
              <a:gd name="connsiteY11" fmla="*/ 1692790 h 169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7331" h="1692790">
                <a:moveTo>
                  <a:pt x="0" y="1188"/>
                </a:moveTo>
                <a:cubicBezTo>
                  <a:pt x="159752" y="-4400"/>
                  <a:pt x="274726" y="9651"/>
                  <a:pt x="404641" y="45209"/>
                </a:cubicBezTo>
                <a:cubicBezTo>
                  <a:pt x="534556" y="80767"/>
                  <a:pt x="673883" y="166187"/>
                  <a:pt x="779490" y="214536"/>
                </a:cubicBezTo>
                <a:cubicBezTo>
                  <a:pt x="885097" y="262885"/>
                  <a:pt x="966395" y="309427"/>
                  <a:pt x="1038282" y="335306"/>
                </a:cubicBezTo>
                <a:cubicBezTo>
                  <a:pt x="1110169" y="361185"/>
                  <a:pt x="1090040" y="254792"/>
                  <a:pt x="1210810" y="369811"/>
                </a:cubicBezTo>
                <a:cubicBezTo>
                  <a:pt x="1331580" y="484830"/>
                  <a:pt x="1642131" y="890272"/>
                  <a:pt x="1762901" y="1025419"/>
                </a:cubicBezTo>
                <a:cubicBezTo>
                  <a:pt x="1883671" y="1160566"/>
                  <a:pt x="1883671" y="1151939"/>
                  <a:pt x="1935429" y="1180694"/>
                </a:cubicBezTo>
                <a:cubicBezTo>
                  <a:pt x="1987187" y="1209449"/>
                  <a:pt x="1995814" y="1223826"/>
                  <a:pt x="2073452" y="1197947"/>
                </a:cubicBezTo>
                <a:cubicBezTo>
                  <a:pt x="2151090" y="1172068"/>
                  <a:pt x="2307477" y="1028858"/>
                  <a:pt x="2401256" y="1025419"/>
                </a:cubicBezTo>
                <a:cubicBezTo>
                  <a:pt x="2471468" y="1092681"/>
                  <a:pt x="2459316" y="1117077"/>
                  <a:pt x="2527717" y="1186742"/>
                </a:cubicBezTo>
                <a:cubicBezTo>
                  <a:pt x="2596118" y="1256407"/>
                  <a:pt x="2859012" y="1359067"/>
                  <a:pt x="2811664" y="1443408"/>
                </a:cubicBezTo>
                <a:cubicBezTo>
                  <a:pt x="2764316" y="1527749"/>
                  <a:pt x="2514510" y="1623713"/>
                  <a:pt x="2243627" y="1692790"/>
                </a:cubicBezTo>
              </a:path>
            </a:pathLst>
          </a:cu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a:extLst>
              <a:ext uri="{FF2B5EF4-FFF2-40B4-BE49-F238E27FC236}">
                <a16:creationId xmlns:a16="http://schemas.microsoft.com/office/drawing/2014/main" id="{B9880D1F-8D11-BD4E-B7E2-2999AF8B08CE}"/>
              </a:ext>
            </a:extLst>
          </p:cNvPr>
          <p:cNvSpPr/>
          <p:nvPr/>
        </p:nvSpPr>
        <p:spPr>
          <a:xfrm>
            <a:off x="9495394" y="4817562"/>
            <a:ext cx="836392" cy="649965"/>
          </a:xfrm>
          <a:custGeom>
            <a:avLst/>
            <a:gdLst>
              <a:gd name="connsiteX0" fmla="*/ 781120 w 836392"/>
              <a:gd name="connsiteY0" fmla="*/ 73220 h 649965"/>
              <a:gd name="connsiteX1" fmla="*/ 537839 w 836392"/>
              <a:gd name="connsiteY1" fmla="*/ 6108 h 649965"/>
              <a:gd name="connsiteX2" fmla="*/ 336503 w 836392"/>
              <a:gd name="connsiteY2" fmla="*/ 14497 h 649965"/>
              <a:gd name="connsiteX3" fmla="*/ 68056 w 836392"/>
              <a:gd name="connsiteY3" fmla="*/ 106776 h 649965"/>
              <a:gd name="connsiteX4" fmla="*/ 34500 w 836392"/>
              <a:gd name="connsiteY4" fmla="*/ 131943 h 649965"/>
              <a:gd name="connsiteX5" fmla="*/ 76445 w 836392"/>
              <a:gd name="connsiteY5" fmla="*/ 199055 h 649965"/>
              <a:gd name="connsiteX6" fmla="*/ 34500 w 836392"/>
              <a:gd name="connsiteY6" fmla="*/ 249388 h 649965"/>
              <a:gd name="connsiteX7" fmla="*/ 944 w 836392"/>
              <a:gd name="connsiteY7" fmla="*/ 375223 h 649965"/>
              <a:gd name="connsiteX8" fmla="*/ 17722 w 836392"/>
              <a:gd name="connsiteY8" fmla="*/ 509447 h 649965"/>
              <a:gd name="connsiteX9" fmla="*/ 101612 w 836392"/>
              <a:gd name="connsiteY9" fmla="*/ 643671 h 649965"/>
              <a:gd name="connsiteX10" fmla="*/ 269391 w 836392"/>
              <a:gd name="connsiteY10" fmla="*/ 618504 h 649965"/>
              <a:gd name="connsiteX11" fmla="*/ 420393 w 836392"/>
              <a:gd name="connsiteY11" fmla="*/ 534614 h 649965"/>
              <a:gd name="connsiteX12" fmla="*/ 613340 w 836392"/>
              <a:gd name="connsiteY12" fmla="*/ 425557 h 649965"/>
              <a:gd name="connsiteX13" fmla="*/ 697230 w 836392"/>
              <a:gd name="connsiteY13" fmla="*/ 308111 h 649965"/>
              <a:gd name="connsiteX14" fmla="*/ 697230 w 836392"/>
              <a:gd name="connsiteY14" fmla="*/ 249388 h 649965"/>
              <a:gd name="connsiteX15" fmla="*/ 831454 w 836392"/>
              <a:gd name="connsiteY15" fmla="*/ 207444 h 649965"/>
              <a:gd name="connsiteX16" fmla="*/ 781120 w 836392"/>
              <a:gd name="connsiteY16" fmla="*/ 73220 h 64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6392" h="649965">
                <a:moveTo>
                  <a:pt x="781120" y="73220"/>
                </a:moveTo>
                <a:cubicBezTo>
                  <a:pt x="732184" y="39664"/>
                  <a:pt x="611942" y="15895"/>
                  <a:pt x="537839" y="6108"/>
                </a:cubicBezTo>
                <a:cubicBezTo>
                  <a:pt x="463736" y="-3679"/>
                  <a:pt x="414800" y="-2281"/>
                  <a:pt x="336503" y="14497"/>
                </a:cubicBezTo>
                <a:cubicBezTo>
                  <a:pt x="258206" y="31275"/>
                  <a:pt x="68056" y="106776"/>
                  <a:pt x="68056" y="106776"/>
                </a:cubicBezTo>
                <a:cubicBezTo>
                  <a:pt x="17722" y="126350"/>
                  <a:pt x="33102" y="116563"/>
                  <a:pt x="34500" y="131943"/>
                </a:cubicBezTo>
                <a:cubicBezTo>
                  <a:pt x="35898" y="147323"/>
                  <a:pt x="76445" y="179481"/>
                  <a:pt x="76445" y="199055"/>
                </a:cubicBezTo>
                <a:cubicBezTo>
                  <a:pt x="76445" y="218629"/>
                  <a:pt x="47083" y="220027"/>
                  <a:pt x="34500" y="249388"/>
                </a:cubicBezTo>
                <a:cubicBezTo>
                  <a:pt x="21917" y="278749"/>
                  <a:pt x="3740" y="331880"/>
                  <a:pt x="944" y="375223"/>
                </a:cubicBezTo>
                <a:cubicBezTo>
                  <a:pt x="-1852" y="418566"/>
                  <a:pt x="944" y="464706"/>
                  <a:pt x="17722" y="509447"/>
                </a:cubicBezTo>
                <a:cubicBezTo>
                  <a:pt x="34500" y="554188"/>
                  <a:pt x="59667" y="625495"/>
                  <a:pt x="101612" y="643671"/>
                </a:cubicBezTo>
                <a:cubicBezTo>
                  <a:pt x="143557" y="661847"/>
                  <a:pt x="216261" y="636680"/>
                  <a:pt x="269391" y="618504"/>
                </a:cubicBezTo>
                <a:cubicBezTo>
                  <a:pt x="322521" y="600328"/>
                  <a:pt x="420393" y="534614"/>
                  <a:pt x="420393" y="534614"/>
                </a:cubicBezTo>
                <a:cubicBezTo>
                  <a:pt x="477718" y="502456"/>
                  <a:pt x="567200" y="463308"/>
                  <a:pt x="613340" y="425557"/>
                </a:cubicBezTo>
                <a:cubicBezTo>
                  <a:pt x="659480" y="387806"/>
                  <a:pt x="683248" y="337473"/>
                  <a:pt x="697230" y="308111"/>
                </a:cubicBezTo>
                <a:cubicBezTo>
                  <a:pt x="711212" y="278749"/>
                  <a:pt x="674859" y="266166"/>
                  <a:pt x="697230" y="249388"/>
                </a:cubicBezTo>
                <a:cubicBezTo>
                  <a:pt x="719601" y="232610"/>
                  <a:pt x="817472" y="236805"/>
                  <a:pt x="831454" y="207444"/>
                </a:cubicBezTo>
                <a:cubicBezTo>
                  <a:pt x="845436" y="178083"/>
                  <a:pt x="830056" y="106776"/>
                  <a:pt x="781120" y="7322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16">
            <a:extLst>
              <a:ext uri="{FF2B5EF4-FFF2-40B4-BE49-F238E27FC236}">
                <a16:creationId xmlns:a16="http://schemas.microsoft.com/office/drawing/2014/main" id="{B5E3ABF8-613E-B54F-93AD-0635D1EF4E0A}"/>
              </a:ext>
            </a:extLst>
          </p:cNvPr>
          <p:cNvSpPr/>
          <p:nvPr/>
        </p:nvSpPr>
        <p:spPr>
          <a:xfrm>
            <a:off x="9495394" y="4817562"/>
            <a:ext cx="836392" cy="649965"/>
          </a:xfrm>
          <a:custGeom>
            <a:avLst/>
            <a:gdLst>
              <a:gd name="connsiteX0" fmla="*/ 781120 w 836392"/>
              <a:gd name="connsiteY0" fmla="*/ 73220 h 649965"/>
              <a:gd name="connsiteX1" fmla="*/ 537839 w 836392"/>
              <a:gd name="connsiteY1" fmla="*/ 6108 h 649965"/>
              <a:gd name="connsiteX2" fmla="*/ 336503 w 836392"/>
              <a:gd name="connsiteY2" fmla="*/ 14497 h 649965"/>
              <a:gd name="connsiteX3" fmla="*/ 68056 w 836392"/>
              <a:gd name="connsiteY3" fmla="*/ 106776 h 649965"/>
              <a:gd name="connsiteX4" fmla="*/ 34500 w 836392"/>
              <a:gd name="connsiteY4" fmla="*/ 131943 h 649965"/>
              <a:gd name="connsiteX5" fmla="*/ 76445 w 836392"/>
              <a:gd name="connsiteY5" fmla="*/ 199055 h 649965"/>
              <a:gd name="connsiteX6" fmla="*/ 34500 w 836392"/>
              <a:gd name="connsiteY6" fmla="*/ 249388 h 649965"/>
              <a:gd name="connsiteX7" fmla="*/ 944 w 836392"/>
              <a:gd name="connsiteY7" fmla="*/ 375223 h 649965"/>
              <a:gd name="connsiteX8" fmla="*/ 17722 w 836392"/>
              <a:gd name="connsiteY8" fmla="*/ 509447 h 649965"/>
              <a:gd name="connsiteX9" fmla="*/ 101612 w 836392"/>
              <a:gd name="connsiteY9" fmla="*/ 643671 h 649965"/>
              <a:gd name="connsiteX10" fmla="*/ 269391 w 836392"/>
              <a:gd name="connsiteY10" fmla="*/ 618504 h 649965"/>
              <a:gd name="connsiteX11" fmla="*/ 420393 w 836392"/>
              <a:gd name="connsiteY11" fmla="*/ 534614 h 649965"/>
              <a:gd name="connsiteX12" fmla="*/ 613340 w 836392"/>
              <a:gd name="connsiteY12" fmla="*/ 425557 h 649965"/>
              <a:gd name="connsiteX13" fmla="*/ 697230 w 836392"/>
              <a:gd name="connsiteY13" fmla="*/ 308111 h 649965"/>
              <a:gd name="connsiteX14" fmla="*/ 697230 w 836392"/>
              <a:gd name="connsiteY14" fmla="*/ 249388 h 649965"/>
              <a:gd name="connsiteX15" fmla="*/ 831454 w 836392"/>
              <a:gd name="connsiteY15" fmla="*/ 207444 h 649965"/>
              <a:gd name="connsiteX16" fmla="*/ 781120 w 836392"/>
              <a:gd name="connsiteY16" fmla="*/ 73220 h 64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6392" h="649965">
                <a:moveTo>
                  <a:pt x="781120" y="73220"/>
                </a:moveTo>
                <a:cubicBezTo>
                  <a:pt x="732184" y="39664"/>
                  <a:pt x="611942" y="15895"/>
                  <a:pt x="537839" y="6108"/>
                </a:cubicBezTo>
                <a:cubicBezTo>
                  <a:pt x="463736" y="-3679"/>
                  <a:pt x="414800" y="-2281"/>
                  <a:pt x="336503" y="14497"/>
                </a:cubicBezTo>
                <a:cubicBezTo>
                  <a:pt x="258206" y="31275"/>
                  <a:pt x="68056" y="106776"/>
                  <a:pt x="68056" y="106776"/>
                </a:cubicBezTo>
                <a:cubicBezTo>
                  <a:pt x="17722" y="126350"/>
                  <a:pt x="33102" y="116563"/>
                  <a:pt x="34500" y="131943"/>
                </a:cubicBezTo>
                <a:cubicBezTo>
                  <a:pt x="35898" y="147323"/>
                  <a:pt x="76445" y="179481"/>
                  <a:pt x="76445" y="199055"/>
                </a:cubicBezTo>
                <a:cubicBezTo>
                  <a:pt x="76445" y="218629"/>
                  <a:pt x="47083" y="220027"/>
                  <a:pt x="34500" y="249388"/>
                </a:cubicBezTo>
                <a:cubicBezTo>
                  <a:pt x="21917" y="278749"/>
                  <a:pt x="3740" y="331880"/>
                  <a:pt x="944" y="375223"/>
                </a:cubicBezTo>
                <a:cubicBezTo>
                  <a:pt x="-1852" y="418566"/>
                  <a:pt x="944" y="464706"/>
                  <a:pt x="17722" y="509447"/>
                </a:cubicBezTo>
                <a:cubicBezTo>
                  <a:pt x="34500" y="554188"/>
                  <a:pt x="59667" y="625495"/>
                  <a:pt x="101612" y="643671"/>
                </a:cubicBezTo>
                <a:cubicBezTo>
                  <a:pt x="143557" y="661847"/>
                  <a:pt x="216261" y="636680"/>
                  <a:pt x="269391" y="618504"/>
                </a:cubicBezTo>
                <a:cubicBezTo>
                  <a:pt x="322521" y="600328"/>
                  <a:pt x="420393" y="534614"/>
                  <a:pt x="420393" y="534614"/>
                </a:cubicBezTo>
                <a:cubicBezTo>
                  <a:pt x="477718" y="502456"/>
                  <a:pt x="567200" y="463308"/>
                  <a:pt x="613340" y="425557"/>
                </a:cubicBezTo>
                <a:cubicBezTo>
                  <a:pt x="659480" y="387806"/>
                  <a:pt x="683248" y="337473"/>
                  <a:pt x="697230" y="308111"/>
                </a:cubicBezTo>
                <a:cubicBezTo>
                  <a:pt x="711212" y="278749"/>
                  <a:pt x="674859" y="266166"/>
                  <a:pt x="697230" y="249388"/>
                </a:cubicBezTo>
                <a:cubicBezTo>
                  <a:pt x="719601" y="232610"/>
                  <a:pt x="817472" y="236805"/>
                  <a:pt x="831454" y="207444"/>
                </a:cubicBezTo>
                <a:cubicBezTo>
                  <a:pt x="845436" y="178083"/>
                  <a:pt x="830056" y="106776"/>
                  <a:pt x="781120" y="7322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Illustration</a:t>
            </a:r>
            <a:endParaRPr lang="fr-FR" sz="3800" b="1" dirty="0">
              <a:solidFill>
                <a:schemeClr val="accent5">
                  <a:lumMod val="50000"/>
                </a:schemeClr>
              </a:solidFill>
            </a:endParaRPr>
          </a:p>
        </p:txBody>
      </p:sp>
      <p:grpSp>
        <p:nvGrpSpPr>
          <p:cNvPr id="19" name="Groupe 18"/>
          <p:cNvGrpSpPr/>
          <p:nvPr/>
        </p:nvGrpSpPr>
        <p:grpSpPr>
          <a:xfrm>
            <a:off x="610226" y="260649"/>
            <a:ext cx="11016285" cy="706417"/>
            <a:chOff x="457669" y="192596"/>
            <a:chExt cx="8262214" cy="529813"/>
          </a:xfrm>
        </p:grpSpPr>
        <p:cxnSp>
          <p:nvCxnSpPr>
            <p:cNvPr id="20" name="Connecteur droit 19"/>
            <p:cNvCxnSpPr>
              <a:endCxn id="21"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1"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22" name="Connecteur droit 21"/>
            <p:cNvCxnSpPr>
              <a:endCxn id="21"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85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par>
                                <p:cTn id="8" presetID="7" presetClass="emph" presetSubtype="2" fill="hold" nodeType="withEffect">
                                  <p:stCondLst>
                                    <p:cond delay="0"/>
                                  </p:stCondLst>
                                  <p:childTnLst>
                                    <p:animClr clrSpc="rgb" dir="cw">
                                      <p:cBhvr>
                                        <p:cTn id="9" dur="3000" fill="hold"/>
                                        <p:tgtEl>
                                          <p:spTgt spid="14"/>
                                        </p:tgtEl>
                                        <p:attrNameLst>
                                          <p:attrName>stroke.color</p:attrName>
                                        </p:attrNameLst>
                                      </p:cBhvr>
                                      <p:to>
                                        <a:srgbClr val="1F4E78"/>
                                      </p:to>
                                    </p:animClr>
                                    <p:set>
                                      <p:cBhvr>
                                        <p:cTn id="10" dur="3000" fill="hold"/>
                                        <p:tgtEl>
                                          <p:spTgt spid="1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3000"/>
                                        <p:tgtEl>
                                          <p:spTgt spid="7"/>
                                        </p:tgtEl>
                                      </p:cBhvr>
                                    </p:animEffect>
                                    <p:set>
                                      <p:cBhvr>
                                        <p:cTn id="15" dur="1" fill="hold">
                                          <p:stCondLst>
                                            <p:cond delay="2999"/>
                                          </p:stCondLst>
                                        </p:cTn>
                                        <p:tgtEl>
                                          <p:spTgt spid="7"/>
                                        </p:tgtEl>
                                        <p:attrNameLst>
                                          <p:attrName>style.visibility</p:attrName>
                                        </p:attrNameLst>
                                      </p:cBhvr>
                                      <p:to>
                                        <p:strVal val="hidden"/>
                                      </p:to>
                                    </p:se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a:extLst>
              <a:ext uri="{FF2B5EF4-FFF2-40B4-BE49-F238E27FC236}">
                <a16:creationId xmlns:a16="http://schemas.microsoft.com/office/drawing/2014/main" id="{D93071B7-EB08-374A-A819-E8D293B915B3}"/>
              </a:ext>
            </a:extLst>
          </p:cNvPr>
          <p:cNvSpPr/>
          <p:nvPr/>
        </p:nvSpPr>
        <p:spPr>
          <a:xfrm>
            <a:off x="2621650" y="1702568"/>
            <a:ext cx="6948700" cy="1800000"/>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fr-FR" sz="2800" dirty="0">
                <a:solidFill>
                  <a:srgbClr val="C00000"/>
                </a:solidFill>
                <a:latin typeface="+mj-lt"/>
              </a:rPr>
              <a:t>Pas d’effort respiratoire</a:t>
            </a:r>
          </a:p>
          <a:p>
            <a:pPr marL="514350" indent="-514350">
              <a:buFont typeface="+mj-lt"/>
              <a:buAutoNum type="arabicParenR"/>
            </a:pPr>
            <a:r>
              <a:rPr lang="fr-FR" sz="2800" dirty="0">
                <a:solidFill>
                  <a:srgbClr val="C00000"/>
                </a:solidFill>
                <a:latin typeface="+mj-lt"/>
              </a:rPr>
              <a:t>PEEP 5 cmH</a:t>
            </a:r>
            <a:r>
              <a:rPr lang="fr-FR" sz="2800" baseline="-25000" dirty="0">
                <a:solidFill>
                  <a:srgbClr val="C00000"/>
                </a:solidFill>
                <a:latin typeface="+mj-lt"/>
              </a:rPr>
              <a:t>2</a:t>
            </a:r>
            <a:r>
              <a:rPr lang="fr-FR" sz="2800" dirty="0">
                <a:solidFill>
                  <a:srgbClr val="C00000"/>
                </a:solidFill>
                <a:latin typeface="+mj-lt"/>
              </a:rPr>
              <a:t>O</a:t>
            </a:r>
          </a:p>
          <a:p>
            <a:pPr marL="514350" indent="-514350">
              <a:buFont typeface="+mj-lt"/>
              <a:buAutoNum type="arabicParenR"/>
            </a:pPr>
            <a:r>
              <a:rPr lang="fr-FR" sz="2800" dirty="0">
                <a:solidFill>
                  <a:srgbClr val="C00000"/>
                </a:solidFill>
                <a:latin typeface="+mj-lt"/>
              </a:rPr>
              <a:t>Baisser la fréquence respiratoire à 8/min</a:t>
            </a:r>
          </a:p>
          <a:p>
            <a:pPr marL="514350" indent="-514350">
              <a:buFont typeface="+mj-lt"/>
              <a:buAutoNum type="arabicParenR"/>
            </a:pPr>
            <a:r>
              <a:rPr lang="fr-FR" sz="2800" dirty="0">
                <a:solidFill>
                  <a:srgbClr val="C00000"/>
                </a:solidFill>
                <a:latin typeface="+mj-lt"/>
              </a:rPr>
              <a:t>Attendre que </a:t>
            </a:r>
            <a:r>
              <a:rPr lang="fr-FR" sz="2800" dirty="0" err="1">
                <a:solidFill>
                  <a:srgbClr val="C00000"/>
                </a:solidFill>
                <a:latin typeface="+mj-lt"/>
              </a:rPr>
              <a:t>Vti</a:t>
            </a:r>
            <a:r>
              <a:rPr lang="fr-FR" sz="2800" dirty="0">
                <a:solidFill>
                  <a:srgbClr val="C00000"/>
                </a:solidFill>
                <a:latin typeface="+mj-lt"/>
              </a:rPr>
              <a:t>=Vte</a:t>
            </a:r>
          </a:p>
        </p:txBody>
      </p:sp>
      <p:sp>
        <p:nvSpPr>
          <p:cNvPr id="12" name="Rectangle à coins arrondis 11">
            <a:extLst>
              <a:ext uri="{FF2B5EF4-FFF2-40B4-BE49-F238E27FC236}">
                <a16:creationId xmlns:a16="http://schemas.microsoft.com/office/drawing/2014/main" id="{027F08FE-7414-A64B-A30C-8D52168A25CF}"/>
              </a:ext>
            </a:extLst>
          </p:cNvPr>
          <p:cNvSpPr/>
          <p:nvPr/>
        </p:nvSpPr>
        <p:spPr>
          <a:xfrm>
            <a:off x="838200" y="4900185"/>
            <a:ext cx="4680000" cy="90000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Fonction courbe PV bas débit inspiratoire du ventilateur</a:t>
            </a:r>
          </a:p>
        </p:txBody>
      </p:sp>
      <p:sp>
        <p:nvSpPr>
          <p:cNvPr id="13" name="Rectangle à coins arrondis 12">
            <a:extLst>
              <a:ext uri="{FF2B5EF4-FFF2-40B4-BE49-F238E27FC236}">
                <a16:creationId xmlns:a16="http://schemas.microsoft.com/office/drawing/2014/main" id="{8CC3FB7E-B3B8-5C43-8017-AB944B7D95D6}"/>
              </a:ext>
            </a:extLst>
          </p:cNvPr>
          <p:cNvSpPr/>
          <p:nvPr/>
        </p:nvSpPr>
        <p:spPr>
          <a:xfrm>
            <a:off x="6652550" y="4900185"/>
            <a:ext cx="4680000" cy="90000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Courbe Pression-temps avec débit 5 L/min</a:t>
            </a:r>
          </a:p>
        </p:txBody>
      </p:sp>
      <p:cxnSp>
        <p:nvCxnSpPr>
          <p:cNvPr id="7" name="Connecteur droit avec flèche 6">
            <a:extLst>
              <a:ext uri="{FF2B5EF4-FFF2-40B4-BE49-F238E27FC236}">
                <a16:creationId xmlns:a16="http://schemas.microsoft.com/office/drawing/2014/main" id="{9C28C8C9-D070-354A-92D3-A7FF61B8A336}"/>
              </a:ext>
            </a:extLst>
          </p:cNvPr>
          <p:cNvCxnSpPr>
            <a:cxnSpLocks/>
            <a:stCxn id="11" idx="2"/>
            <a:endCxn id="12" idx="0"/>
          </p:cNvCxnSpPr>
          <p:nvPr/>
        </p:nvCxnSpPr>
        <p:spPr>
          <a:xfrm flipH="1">
            <a:off x="3178200" y="3502568"/>
            <a:ext cx="2917800" cy="139761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F22A49D1-B518-084F-9790-FBB1BCF783E3}"/>
              </a:ext>
            </a:extLst>
          </p:cNvPr>
          <p:cNvCxnSpPr>
            <a:cxnSpLocks/>
            <a:stCxn id="11" idx="2"/>
            <a:endCxn id="13" idx="0"/>
          </p:cNvCxnSpPr>
          <p:nvPr/>
        </p:nvCxnSpPr>
        <p:spPr>
          <a:xfrm>
            <a:off x="6096000" y="3502568"/>
            <a:ext cx="2896550" cy="139761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Identifier la pression d’ouverture</a:t>
            </a:r>
            <a:endParaRPr lang="fr-FR" sz="3800" b="1" dirty="0">
              <a:solidFill>
                <a:schemeClr val="accent5">
                  <a:lumMod val="50000"/>
                </a:schemeClr>
              </a:solidFill>
            </a:endParaRPr>
          </a:p>
        </p:txBody>
      </p:sp>
      <p:grpSp>
        <p:nvGrpSpPr>
          <p:cNvPr id="9" name="Groupe 8"/>
          <p:cNvGrpSpPr/>
          <p:nvPr/>
        </p:nvGrpSpPr>
        <p:grpSpPr>
          <a:xfrm>
            <a:off x="610226" y="260649"/>
            <a:ext cx="11016285" cy="706417"/>
            <a:chOff x="457669" y="192596"/>
            <a:chExt cx="8262214" cy="529813"/>
          </a:xfrm>
        </p:grpSpPr>
        <p:cxnSp>
          <p:nvCxnSpPr>
            <p:cNvPr id="10" name="Connecteur droit 9"/>
            <p:cNvCxnSpPr>
              <a:endCxn id="14"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6" name="Connecteur droit 15"/>
            <p:cNvCxnSpPr>
              <a:endCxn id="14"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18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68877" y="0"/>
            <a:ext cx="9654246" cy="6858000"/>
          </a:xfrm>
          <a:prstGeom prst="rect">
            <a:avLst/>
          </a:prstGeom>
        </p:spPr>
      </p:pic>
    </p:spTree>
    <p:extLst>
      <p:ext uri="{BB962C8B-B14F-4D97-AF65-F5344CB8AC3E}">
        <p14:creationId xmlns:p14="http://schemas.microsoft.com/office/powerpoint/2010/main" val="3789699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3E61042-C8C6-0547-B835-C222F294B9E1}"/>
              </a:ext>
            </a:extLst>
          </p:cNvPr>
          <p:cNvPicPr>
            <a:picLocks noChangeAspect="1"/>
          </p:cNvPicPr>
          <p:nvPr/>
        </p:nvPicPr>
        <p:blipFill>
          <a:blip r:embed="rId2">
            <a:extLst>
              <a:ext uri="{BEBA8EAE-BF5A-486C-A8C5-ECC9F3942E4B}">
                <a14:imgProps xmlns:a14="http://schemas.microsoft.com/office/drawing/2010/main">
                  <a14:imgLayer>
                    <a14:imgEffect>
                      <a14:brightnessContrast bright="50000"/>
                    </a14:imgEffect>
                  </a14:imgLayer>
                </a14:imgProps>
              </a:ext>
            </a:extLst>
          </a:blip>
          <a:stretch>
            <a:fillRect/>
          </a:stretch>
        </p:blipFill>
        <p:spPr>
          <a:xfrm>
            <a:off x="1080520" y="1690688"/>
            <a:ext cx="10030960" cy="3600000"/>
          </a:xfrm>
          <a:prstGeom prst="rect">
            <a:avLst/>
          </a:prstGeom>
          <a:ln>
            <a:noFill/>
          </a:ln>
          <a:effectLst>
            <a:outerShdw blurRad="292100" dist="139700" dir="2700000" algn="tl" rotWithShape="0">
              <a:srgbClr val="333333">
                <a:alpha val="65000"/>
              </a:srgbClr>
            </a:outerShdw>
          </a:effectLst>
        </p:spPr>
      </p:pic>
      <p:sp>
        <p:nvSpPr>
          <p:cNvPr id="9" name="Rectangle à coins arrondis 8">
            <a:extLst>
              <a:ext uri="{FF2B5EF4-FFF2-40B4-BE49-F238E27FC236}">
                <a16:creationId xmlns:a16="http://schemas.microsoft.com/office/drawing/2014/main" id="{B9D98FE6-5D72-F347-81CC-B2DC52EFDDCA}"/>
              </a:ext>
            </a:extLst>
          </p:cNvPr>
          <p:cNvSpPr/>
          <p:nvPr/>
        </p:nvSpPr>
        <p:spPr>
          <a:xfrm>
            <a:off x="8106770" y="1978924"/>
            <a:ext cx="1378424" cy="2961565"/>
          </a:xfrm>
          <a:prstGeom prst="roundRect">
            <a:avLst/>
          </a:pr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a:extLst>
              <a:ext uri="{FF2B5EF4-FFF2-40B4-BE49-F238E27FC236}">
                <a16:creationId xmlns:a16="http://schemas.microsoft.com/office/drawing/2014/main" id="{06C22E6D-88B8-774B-A457-86B765250162}"/>
              </a:ext>
            </a:extLst>
          </p:cNvPr>
          <p:cNvSpPr/>
          <p:nvPr/>
        </p:nvSpPr>
        <p:spPr>
          <a:xfrm>
            <a:off x="616980" y="5784641"/>
            <a:ext cx="10958040" cy="54000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5">
                    <a:lumMod val="50000"/>
                  </a:schemeClr>
                </a:solidFill>
                <a:latin typeface="+mj-lt"/>
              </a:rPr>
              <a:t>Début de la courbe de </a:t>
            </a:r>
            <a:r>
              <a:rPr lang="fr-FR" sz="2800" dirty="0" err="1">
                <a:solidFill>
                  <a:schemeClr val="accent5">
                    <a:lumMod val="50000"/>
                  </a:schemeClr>
                </a:solidFill>
                <a:latin typeface="+mj-lt"/>
              </a:rPr>
              <a:t>Paw</a:t>
            </a:r>
            <a:r>
              <a:rPr lang="fr-FR" sz="2800" dirty="0">
                <a:solidFill>
                  <a:schemeClr val="accent5">
                    <a:lumMod val="50000"/>
                  </a:schemeClr>
                </a:solidFill>
                <a:latin typeface="+mj-lt"/>
              </a:rPr>
              <a:t> </a:t>
            </a:r>
            <a:r>
              <a:rPr lang="fr-FR" sz="2800" dirty="0">
                <a:solidFill>
                  <a:srgbClr val="C00000"/>
                </a:solidFill>
                <a:latin typeface="+mj-lt"/>
              </a:rPr>
              <a:t>linéaire</a:t>
            </a:r>
            <a:r>
              <a:rPr lang="fr-FR" sz="2800" dirty="0">
                <a:solidFill>
                  <a:schemeClr val="accent5">
                    <a:lumMod val="50000"/>
                  </a:schemeClr>
                </a:solidFill>
                <a:latin typeface="+mj-lt"/>
              </a:rPr>
              <a:t> = Pas de fermeture des voies aériennes</a:t>
            </a:r>
          </a:p>
        </p:txBody>
      </p:sp>
      <p:sp>
        <p:nvSpPr>
          <p:cNvPr id="6"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Courbe pression – temps bas débit</a:t>
            </a:r>
            <a:endParaRPr lang="fr-FR" sz="3800" b="1" dirty="0">
              <a:solidFill>
                <a:schemeClr val="accent5">
                  <a:lumMod val="50000"/>
                </a:schemeClr>
              </a:solidFill>
            </a:endParaRPr>
          </a:p>
        </p:txBody>
      </p:sp>
      <p:grpSp>
        <p:nvGrpSpPr>
          <p:cNvPr id="8" name="Groupe 7"/>
          <p:cNvGrpSpPr/>
          <p:nvPr/>
        </p:nvGrpSpPr>
        <p:grpSpPr>
          <a:xfrm>
            <a:off x="610226" y="260649"/>
            <a:ext cx="11016285" cy="706417"/>
            <a:chOff x="457669" y="192596"/>
            <a:chExt cx="8262214" cy="529813"/>
          </a:xfrm>
        </p:grpSpPr>
        <p:cxnSp>
          <p:nvCxnSpPr>
            <p:cNvPr id="10" name="Connecteur droit 9"/>
            <p:cNvCxnSpPr>
              <a:endCxn id="11"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3" name="Connecteur droit 12"/>
            <p:cNvCxnSpPr>
              <a:endCxn id="11"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90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AFE003B-4A30-C44B-840D-247075FF2FD1}"/>
              </a:ext>
            </a:extLst>
          </p:cNvPr>
          <p:cNvPicPr>
            <a:picLocks noChangeAspect="1"/>
          </p:cNvPicPr>
          <p:nvPr/>
        </p:nvPicPr>
        <p:blipFill>
          <a:blip r:embed="rId2"/>
          <a:stretch>
            <a:fillRect/>
          </a:stretch>
        </p:blipFill>
        <p:spPr>
          <a:xfrm>
            <a:off x="1000291" y="1690688"/>
            <a:ext cx="10030960" cy="3600000"/>
          </a:xfrm>
          <a:prstGeom prst="rect">
            <a:avLst/>
          </a:prstGeom>
          <a:ln>
            <a:noFill/>
          </a:ln>
          <a:effectLst>
            <a:outerShdw blurRad="292100" dist="139700" dir="2700000" algn="tl" rotWithShape="0">
              <a:srgbClr val="333333">
                <a:alpha val="65000"/>
              </a:srgbClr>
            </a:outerShdw>
          </a:effectLst>
        </p:spPr>
      </p:pic>
      <p:sp>
        <p:nvSpPr>
          <p:cNvPr id="13" name="Rectangle à coins arrondis 12">
            <a:extLst>
              <a:ext uri="{FF2B5EF4-FFF2-40B4-BE49-F238E27FC236}">
                <a16:creationId xmlns:a16="http://schemas.microsoft.com/office/drawing/2014/main" id="{01286C40-6935-A640-A8E7-E5ECB18C43FC}"/>
              </a:ext>
            </a:extLst>
          </p:cNvPr>
          <p:cNvSpPr/>
          <p:nvPr/>
        </p:nvSpPr>
        <p:spPr>
          <a:xfrm>
            <a:off x="1462445" y="5888817"/>
            <a:ext cx="9267111" cy="54000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C00000"/>
                </a:solidFill>
                <a:latin typeface="+mj-lt"/>
              </a:rPr>
              <a:t>Inflexion</a:t>
            </a:r>
            <a:r>
              <a:rPr lang="fr-FR" sz="2800" dirty="0">
                <a:solidFill>
                  <a:schemeClr val="accent5">
                    <a:lumMod val="50000"/>
                  </a:schemeClr>
                </a:solidFill>
                <a:latin typeface="+mj-lt"/>
              </a:rPr>
              <a:t> au début de la courbe de </a:t>
            </a:r>
            <a:r>
              <a:rPr lang="fr-FR" sz="2800" dirty="0" err="1">
                <a:solidFill>
                  <a:schemeClr val="accent5">
                    <a:lumMod val="50000"/>
                  </a:schemeClr>
                </a:solidFill>
                <a:latin typeface="+mj-lt"/>
              </a:rPr>
              <a:t>Paw</a:t>
            </a:r>
            <a:r>
              <a:rPr lang="fr-FR" sz="2800" dirty="0">
                <a:solidFill>
                  <a:schemeClr val="accent5">
                    <a:lumMod val="50000"/>
                  </a:schemeClr>
                </a:solidFill>
                <a:latin typeface="+mj-lt"/>
              </a:rPr>
              <a:t> = </a:t>
            </a:r>
            <a:r>
              <a:rPr lang="fr-FR" sz="2800" dirty="0">
                <a:solidFill>
                  <a:srgbClr val="C00000"/>
                </a:solidFill>
                <a:latin typeface="+mj-lt"/>
              </a:rPr>
              <a:t>Pression d’ouverture</a:t>
            </a:r>
          </a:p>
        </p:txBody>
      </p:sp>
      <p:sp>
        <p:nvSpPr>
          <p:cNvPr id="17" name="Rectangle à coins arrondis 16">
            <a:extLst>
              <a:ext uri="{FF2B5EF4-FFF2-40B4-BE49-F238E27FC236}">
                <a16:creationId xmlns:a16="http://schemas.microsoft.com/office/drawing/2014/main" id="{AE8079A8-5485-6149-A007-843CE6DF6B3E}"/>
              </a:ext>
            </a:extLst>
          </p:cNvPr>
          <p:cNvSpPr/>
          <p:nvPr/>
        </p:nvSpPr>
        <p:spPr>
          <a:xfrm>
            <a:off x="1630482" y="2394530"/>
            <a:ext cx="982640" cy="540000"/>
          </a:xfrm>
          <a:prstGeom prst="roundRect">
            <a:avLst/>
          </a:prstGeom>
          <a:solidFill>
            <a:srgbClr val="E79C9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mj-lt"/>
              </a:rPr>
              <a:t>AOP</a:t>
            </a:r>
          </a:p>
        </p:txBody>
      </p:sp>
      <p:sp>
        <p:nvSpPr>
          <p:cNvPr id="11" name="Rectangle à coins arrondis 10">
            <a:extLst>
              <a:ext uri="{FF2B5EF4-FFF2-40B4-BE49-F238E27FC236}">
                <a16:creationId xmlns:a16="http://schemas.microsoft.com/office/drawing/2014/main" id="{8B96971C-928C-1647-9605-BC6EE9F84B18}"/>
              </a:ext>
            </a:extLst>
          </p:cNvPr>
          <p:cNvSpPr/>
          <p:nvPr/>
        </p:nvSpPr>
        <p:spPr>
          <a:xfrm>
            <a:off x="8877015" y="2009905"/>
            <a:ext cx="1378424" cy="2961565"/>
          </a:xfrm>
          <a:prstGeom prst="roundRect">
            <a:avLst/>
          </a:pr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680FCBDC-954F-EF42-99C5-2A6C2050A040}"/>
              </a:ext>
            </a:extLst>
          </p:cNvPr>
          <p:cNvCxnSpPr>
            <a:cxnSpLocks/>
          </p:cNvCxnSpPr>
          <p:nvPr/>
        </p:nvCxnSpPr>
        <p:spPr>
          <a:xfrm>
            <a:off x="9836646" y="1419367"/>
            <a:ext cx="0" cy="124194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E676D90-E1CD-2C4A-8B59-54737489542D}"/>
              </a:ext>
            </a:extLst>
          </p:cNvPr>
          <p:cNvCxnSpPr>
            <a:cxnSpLocks/>
          </p:cNvCxnSpPr>
          <p:nvPr/>
        </p:nvCxnSpPr>
        <p:spPr>
          <a:xfrm>
            <a:off x="2825086" y="2655826"/>
            <a:ext cx="6997912" cy="72000"/>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0"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Courbe pression – temps bas débit</a:t>
            </a:r>
            <a:endParaRPr lang="fr-FR" sz="3800" b="1" dirty="0">
              <a:solidFill>
                <a:schemeClr val="accent5">
                  <a:lumMod val="50000"/>
                </a:schemeClr>
              </a:solidFill>
            </a:endParaRPr>
          </a:p>
        </p:txBody>
      </p:sp>
      <p:grpSp>
        <p:nvGrpSpPr>
          <p:cNvPr id="12" name="Groupe 11"/>
          <p:cNvGrpSpPr/>
          <p:nvPr/>
        </p:nvGrpSpPr>
        <p:grpSpPr>
          <a:xfrm>
            <a:off x="610226" y="260649"/>
            <a:ext cx="11016285" cy="706417"/>
            <a:chOff x="457669" y="192596"/>
            <a:chExt cx="8262214" cy="529813"/>
          </a:xfrm>
        </p:grpSpPr>
        <p:cxnSp>
          <p:nvCxnSpPr>
            <p:cNvPr id="16" name="Connecteur droit 15"/>
            <p:cNvCxnSpPr>
              <a:endCxn id="18"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9" name="Connecteur droit 18"/>
            <p:cNvCxnSpPr>
              <a:endCxn id="18"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23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2000"/>
                            </p:stCondLst>
                            <p:childTnLst>
                              <p:par>
                                <p:cTn id="14" presetID="22" presetClass="entr" presetSubtype="2"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Tolérance de l’insufflation lente</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ZoneTexte 9">
            <a:extLst>
              <a:ext uri="{FF2B5EF4-FFF2-40B4-BE49-F238E27FC236}">
                <a16:creationId xmlns:a16="http://schemas.microsoft.com/office/drawing/2014/main" id="{15D7BB8B-4BD3-C3EB-77F3-D5742B103CB0}"/>
              </a:ext>
            </a:extLst>
          </p:cNvPr>
          <p:cNvSpPr txBox="1"/>
          <p:nvPr/>
        </p:nvSpPr>
        <p:spPr>
          <a:xfrm>
            <a:off x="7694694" y="6440495"/>
            <a:ext cx="3133344" cy="307777"/>
          </a:xfrm>
          <a:prstGeom prst="rect">
            <a:avLst/>
          </a:prstGeom>
          <a:noFill/>
        </p:spPr>
        <p:txBody>
          <a:bodyPr wrap="square" rtlCol="0">
            <a:spAutoFit/>
          </a:bodyPr>
          <a:lstStyle/>
          <a:p>
            <a:r>
              <a:rPr lang="fr-FR" sz="1400" i="1" dirty="0" err="1" smtClean="0"/>
              <a:t>Haudebourg</a:t>
            </a:r>
            <a:r>
              <a:rPr lang="fr-FR" sz="1400" i="1" dirty="0" smtClean="0"/>
              <a:t> AF. et al. </a:t>
            </a:r>
            <a:r>
              <a:rPr lang="fr-FR" sz="1400" i="1" dirty="0" err="1" smtClean="0"/>
              <a:t>Submitted</a:t>
            </a:r>
            <a:endParaRPr lang="fr-FR" sz="1400" i="1"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995" y="1237948"/>
            <a:ext cx="7353043" cy="4931664"/>
          </a:xfrm>
          <a:prstGeom prst="rect">
            <a:avLst/>
          </a:prstGeom>
        </p:spPr>
      </p:pic>
    </p:spTree>
    <p:extLst>
      <p:ext uri="{BB962C8B-B14F-4D97-AF65-F5344CB8AC3E}">
        <p14:creationId xmlns:p14="http://schemas.microsoft.com/office/powerpoint/2010/main" val="451594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38" y="1069601"/>
            <a:ext cx="5528583" cy="4718798"/>
          </a:xfrm>
          <a:prstGeom prst="rect">
            <a:avLst/>
          </a:prstGeom>
        </p:spPr>
      </p:pic>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501" y="1071138"/>
            <a:ext cx="5524982" cy="4715724"/>
          </a:xfrm>
          <a:prstGeom prst="rect">
            <a:avLst/>
          </a:prstGeom>
        </p:spPr>
      </p:pic>
      <p:sp>
        <p:nvSpPr>
          <p:cNvPr id="4"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smtClean="0">
                <a:solidFill>
                  <a:schemeClr val="accent5">
                    <a:lumMod val="50000"/>
                  </a:schemeClr>
                </a:solidFill>
              </a:rPr>
              <a:t>Madame R.</a:t>
            </a:r>
            <a:endParaRPr lang="fr-FR" sz="3800" b="1" dirty="0">
              <a:solidFill>
                <a:schemeClr val="accent5">
                  <a:lumMod val="50000"/>
                </a:schemeClr>
              </a:solidFill>
            </a:endParaRPr>
          </a:p>
        </p:txBody>
      </p:sp>
      <p:grpSp>
        <p:nvGrpSpPr>
          <p:cNvPr id="5" name="Groupe 4"/>
          <p:cNvGrpSpPr/>
          <p:nvPr/>
        </p:nvGrpSpPr>
        <p:grpSpPr>
          <a:xfrm>
            <a:off x="610226" y="260649"/>
            <a:ext cx="11016285" cy="706417"/>
            <a:chOff x="457669" y="192596"/>
            <a:chExt cx="8262214" cy="529813"/>
          </a:xfrm>
        </p:grpSpPr>
        <p:cxnSp>
          <p:nvCxnSpPr>
            <p:cNvPr id="6" name="Connecteur droit 5"/>
            <p:cNvCxnSpPr>
              <a:endCxn id="7"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8" name="Connecteur droit 7"/>
            <p:cNvCxnSpPr>
              <a:endCxn id="7"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447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75505" y="0"/>
            <a:ext cx="9640991" cy="6856152"/>
          </a:xfrm>
          <a:prstGeom prst="rect">
            <a:avLst/>
          </a:prstGeom>
        </p:spPr>
      </p:pic>
    </p:spTree>
    <p:extLst>
      <p:ext uri="{BB962C8B-B14F-4D97-AF65-F5344CB8AC3E}">
        <p14:creationId xmlns:p14="http://schemas.microsoft.com/office/powerpoint/2010/main" val="1228819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98294" y="0"/>
            <a:ext cx="9595413" cy="6840965"/>
          </a:xfrm>
          <a:prstGeom prst="rect">
            <a:avLst/>
          </a:prstGeom>
        </p:spPr>
      </p:pic>
    </p:spTree>
    <p:extLst>
      <p:ext uri="{BB962C8B-B14F-4D97-AF65-F5344CB8AC3E}">
        <p14:creationId xmlns:p14="http://schemas.microsoft.com/office/powerpoint/2010/main" val="335840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75741" y="0"/>
            <a:ext cx="9640518" cy="6858000"/>
          </a:xfrm>
          <a:prstGeom prst="rect">
            <a:avLst/>
          </a:prstGeom>
        </p:spPr>
      </p:pic>
    </p:spTree>
    <p:extLst>
      <p:ext uri="{BB962C8B-B14F-4D97-AF65-F5344CB8AC3E}">
        <p14:creationId xmlns:p14="http://schemas.microsoft.com/office/powerpoint/2010/main" val="590250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9B57710-EDD1-EE24-F4E0-47DA84AB2997}"/>
              </a:ext>
            </a:extLst>
          </p:cNvPr>
          <p:cNvPicPr>
            <a:picLocks noChangeAspect="1"/>
          </p:cNvPicPr>
          <p:nvPr/>
        </p:nvPicPr>
        <p:blipFill rotWithShape="1">
          <a:blip r:embed="rId3"/>
          <a:srcRect t="1333"/>
          <a:stretch/>
        </p:blipFill>
        <p:spPr>
          <a:xfrm>
            <a:off x="6030685" y="1156078"/>
            <a:ext cx="5634736" cy="5203459"/>
          </a:xfrm>
          <a:prstGeom prst="rect">
            <a:avLst/>
          </a:prstGeom>
        </p:spPr>
      </p:pic>
      <p:sp>
        <p:nvSpPr>
          <p:cNvPr id="10" name="ZoneTexte 9">
            <a:extLst>
              <a:ext uri="{FF2B5EF4-FFF2-40B4-BE49-F238E27FC236}">
                <a16:creationId xmlns:a16="http://schemas.microsoft.com/office/drawing/2014/main" id="{1CA07E5C-938F-23C2-26BB-82EA0BE6E951}"/>
              </a:ext>
            </a:extLst>
          </p:cNvPr>
          <p:cNvSpPr txBox="1"/>
          <p:nvPr/>
        </p:nvSpPr>
        <p:spPr>
          <a:xfrm>
            <a:off x="6308814" y="6402170"/>
            <a:ext cx="6512560" cy="461665"/>
          </a:xfrm>
          <a:prstGeom prst="rect">
            <a:avLst/>
          </a:prstGeom>
          <a:noFill/>
        </p:spPr>
        <p:txBody>
          <a:bodyPr wrap="square" rtlCol="0">
            <a:spAutoFit/>
          </a:bodyPr>
          <a:lstStyle/>
          <a:p>
            <a:r>
              <a:rPr lang="fr-FR" sz="2400" b="1" dirty="0"/>
              <a:t>PEEP	  </a:t>
            </a:r>
            <a:r>
              <a:rPr lang="fr-FR" sz="2400" b="1" dirty="0">
                <a:solidFill>
                  <a:schemeClr val="accent1"/>
                </a:solidFill>
              </a:rPr>
              <a:t>5</a:t>
            </a:r>
            <a:r>
              <a:rPr lang="fr-FR" sz="2400" b="1" dirty="0"/>
              <a:t>	             </a:t>
            </a:r>
            <a:r>
              <a:rPr lang="fr-FR" sz="2400" b="1" dirty="0">
                <a:solidFill>
                  <a:srgbClr val="00B050"/>
                </a:solidFill>
              </a:rPr>
              <a:t>10</a:t>
            </a:r>
            <a:r>
              <a:rPr lang="fr-FR" sz="2400" b="1" dirty="0"/>
              <a:t>	         </a:t>
            </a:r>
            <a:r>
              <a:rPr lang="fr-FR" sz="2400" b="1" dirty="0">
                <a:solidFill>
                  <a:srgbClr val="FF0000"/>
                </a:solidFill>
              </a:rPr>
              <a:t>15</a:t>
            </a:r>
          </a:p>
        </p:txBody>
      </p:sp>
      <p:sp>
        <p:nvSpPr>
          <p:cNvPr id="11" name="ZoneTexte 10">
            <a:extLst>
              <a:ext uri="{FF2B5EF4-FFF2-40B4-BE49-F238E27FC236}">
                <a16:creationId xmlns:a16="http://schemas.microsoft.com/office/drawing/2014/main" id="{D01E5C01-507B-4DC8-7A7D-CE31B8F66342}"/>
              </a:ext>
            </a:extLst>
          </p:cNvPr>
          <p:cNvSpPr txBox="1"/>
          <p:nvPr/>
        </p:nvSpPr>
        <p:spPr>
          <a:xfrm>
            <a:off x="623393" y="6105693"/>
            <a:ext cx="5009908" cy="307777"/>
          </a:xfrm>
          <a:prstGeom prst="rect">
            <a:avLst/>
          </a:prstGeom>
          <a:noFill/>
        </p:spPr>
        <p:txBody>
          <a:bodyPr wrap="square" rtlCol="0">
            <a:spAutoFit/>
          </a:bodyPr>
          <a:lstStyle/>
          <a:p>
            <a:r>
              <a:rPr lang="fr-FR" sz="1400" i="1" dirty="0"/>
              <a:t>Henderson W.R. et al. Am J </a:t>
            </a:r>
            <a:r>
              <a:rPr lang="fr-FR" sz="1400" i="1" dirty="0" err="1"/>
              <a:t>Respir</a:t>
            </a:r>
            <a:r>
              <a:rPr lang="fr-FR" sz="1400" i="1" dirty="0"/>
              <a:t> Crit Care Med 2017</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4747B8DB-47E1-C7CD-2632-9B5F31F5727B}"/>
                  </a:ext>
                </a:extLst>
              </p:cNvPr>
              <p:cNvSpPr txBox="1"/>
              <p:nvPr/>
            </p:nvSpPr>
            <p:spPr>
              <a:xfrm>
                <a:off x="623393" y="1306242"/>
                <a:ext cx="4495930" cy="60343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3200" b="0" i="1" smtClean="0">
                          <a:solidFill>
                            <a:srgbClr val="002060"/>
                          </a:solidFill>
                          <a:latin typeface="Cambria Math" panose="02040503050406030204" pitchFamily="18" charset="0"/>
                        </a:rPr>
                        <m:t>𝑃𝑎𝑤</m:t>
                      </m:r>
                      <m:r>
                        <a:rPr lang="fr-FR" sz="3200" b="0" i="1" smtClean="0">
                          <a:solidFill>
                            <a:srgbClr val="002060"/>
                          </a:solidFill>
                          <a:latin typeface="Cambria Math" panose="02040503050406030204" pitchFamily="18" charset="0"/>
                          <a:ea typeface="Cambria Math" panose="02040503050406030204" pitchFamily="18" charset="0"/>
                        </a:rPr>
                        <m:t>=</m:t>
                      </m:r>
                      <m:r>
                        <a:rPr lang="fr-FR" sz="3200" b="0" i="1" smtClean="0">
                          <a:solidFill>
                            <a:srgbClr val="002060"/>
                          </a:solidFill>
                          <a:latin typeface="Cambria Math" panose="02040503050406030204" pitchFamily="18" charset="0"/>
                          <a:ea typeface="Cambria Math" panose="02040503050406030204" pitchFamily="18" charset="0"/>
                        </a:rPr>
                        <m:t>𝑎</m:t>
                      </m:r>
                      <m:r>
                        <a:rPr lang="fr-FR" sz="3200" b="0" i="1" smtClean="0">
                          <a:solidFill>
                            <a:srgbClr val="002060"/>
                          </a:solidFill>
                          <a:latin typeface="Cambria Math" panose="02040503050406030204" pitchFamily="18" charset="0"/>
                          <a:ea typeface="Cambria Math" panose="02040503050406030204" pitchFamily="18" charset="0"/>
                        </a:rPr>
                        <m:t>×</m:t>
                      </m:r>
                      <m:sSup>
                        <m:sSupPr>
                          <m:ctrlPr>
                            <a:rPr lang="fr-FR" sz="3200" b="0" i="1" smtClean="0">
                              <a:solidFill>
                                <a:srgbClr val="002060"/>
                              </a:solidFill>
                              <a:latin typeface="Cambria Math" panose="02040503050406030204" pitchFamily="18" charset="0"/>
                              <a:ea typeface="Cambria Math" panose="02040503050406030204" pitchFamily="18" charset="0"/>
                            </a:rPr>
                          </m:ctrlPr>
                        </m:sSupPr>
                        <m:e>
                          <m:r>
                            <a:rPr lang="fr-FR" sz="3200" b="0" i="1" smtClean="0">
                              <a:solidFill>
                                <a:srgbClr val="002060"/>
                              </a:solidFill>
                              <a:latin typeface="Cambria Math" panose="02040503050406030204" pitchFamily="18" charset="0"/>
                              <a:ea typeface="Cambria Math" panose="02040503050406030204" pitchFamily="18" charset="0"/>
                            </a:rPr>
                            <m:t>𝑡𝑖𝑚𝑒</m:t>
                          </m:r>
                        </m:e>
                        <m:sup>
                          <m:r>
                            <a:rPr lang="fr-FR" sz="3200" b="1" i="1" smtClean="0">
                              <a:solidFill>
                                <a:schemeClr val="tx1"/>
                              </a:solidFill>
                              <a:latin typeface="Cambria Math" panose="02040503050406030204" pitchFamily="18" charset="0"/>
                              <a:ea typeface="Cambria Math" panose="02040503050406030204" pitchFamily="18" charset="0"/>
                            </a:rPr>
                            <m:t>𝒃</m:t>
                          </m:r>
                        </m:sup>
                      </m:sSup>
                      <m:r>
                        <a:rPr lang="fr-FR" sz="3200" b="0" i="1" smtClean="0">
                          <a:solidFill>
                            <a:srgbClr val="002060"/>
                          </a:solidFill>
                          <a:latin typeface="Cambria Math" panose="02040503050406030204" pitchFamily="18" charset="0"/>
                          <a:ea typeface="Cambria Math" panose="02040503050406030204" pitchFamily="18" charset="0"/>
                        </a:rPr>
                        <m:t>+</m:t>
                      </m:r>
                      <m:r>
                        <a:rPr lang="fr-FR" sz="3200" b="0" i="1" smtClean="0">
                          <a:solidFill>
                            <a:srgbClr val="002060"/>
                          </a:solidFill>
                          <a:latin typeface="Cambria Math" panose="02040503050406030204" pitchFamily="18" charset="0"/>
                          <a:ea typeface="Cambria Math" panose="02040503050406030204" pitchFamily="18" charset="0"/>
                        </a:rPr>
                        <m:t>𝑐</m:t>
                      </m:r>
                    </m:oMath>
                  </m:oMathPara>
                </a14:m>
                <a:endParaRPr lang="fr-FR" sz="3200" dirty="0">
                  <a:solidFill>
                    <a:srgbClr val="002060"/>
                  </a:solidFill>
                </a:endParaRPr>
              </a:p>
            </p:txBody>
          </p:sp>
        </mc:Choice>
        <mc:Fallback xmlns="">
          <p:sp>
            <p:nvSpPr>
              <p:cNvPr id="12" name="ZoneTexte 11">
                <a:extLst>
                  <a:ext uri="{FF2B5EF4-FFF2-40B4-BE49-F238E27FC236}">
                    <a16:creationId xmlns:a16="http://schemas.microsoft.com/office/drawing/2014/main" id="{4747B8DB-47E1-C7CD-2632-9B5F31F5727B}"/>
                  </a:ext>
                </a:extLst>
              </p:cNvPr>
              <p:cNvSpPr txBox="1">
                <a:spLocks noRot="1" noChangeAspect="1" noMove="1" noResize="1" noEditPoints="1" noAdjustHandles="1" noChangeArrowheads="1" noChangeShapeType="1" noTextEdit="1"/>
              </p:cNvSpPr>
              <p:nvPr/>
            </p:nvSpPr>
            <p:spPr>
              <a:xfrm>
                <a:off x="623393" y="1306242"/>
                <a:ext cx="4495930" cy="603435"/>
              </a:xfrm>
              <a:prstGeom prst="rect">
                <a:avLst/>
              </a:prstGeom>
              <a:blipFill>
                <a:blip r:embed="rId4"/>
                <a:stretch>
                  <a:fillRect/>
                </a:stretch>
              </a:blipFill>
            </p:spPr>
            <p:txBody>
              <a:bodyPr/>
              <a:lstStyle/>
              <a:p>
                <a:r>
                  <a:rPr lang="fr-FR">
                    <a:noFill/>
                  </a:rPr>
                  <a:t> </a:t>
                </a:r>
              </a:p>
            </p:txBody>
          </p:sp>
        </mc:Fallback>
      </mc:AlternateContent>
      <p:sp>
        <p:nvSpPr>
          <p:cNvPr id="2" name="ZoneTexte 1">
            <a:extLst>
              <a:ext uri="{FF2B5EF4-FFF2-40B4-BE49-F238E27FC236}">
                <a16:creationId xmlns:a16="http://schemas.microsoft.com/office/drawing/2014/main" id="{15D7BB8B-4BD3-C3EB-77F3-D5742B103CB0}"/>
              </a:ext>
            </a:extLst>
          </p:cNvPr>
          <p:cNvSpPr txBox="1"/>
          <p:nvPr/>
        </p:nvSpPr>
        <p:spPr>
          <a:xfrm>
            <a:off x="623393" y="6428986"/>
            <a:ext cx="5310129" cy="307777"/>
          </a:xfrm>
          <a:prstGeom prst="rect">
            <a:avLst/>
          </a:prstGeom>
          <a:noFill/>
        </p:spPr>
        <p:txBody>
          <a:bodyPr wrap="square" rtlCol="0">
            <a:spAutoFit/>
          </a:bodyPr>
          <a:lstStyle/>
          <a:p>
            <a:r>
              <a:rPr lang="fr-FR" sz="1400" i="1" dirty="0" err="1"/>
              <a:t>Grasso</a:t>
            </a:r>
            <a:r>
              <a:rPr lang="fr-FR" sz="1400" i="1" dirty="0"/>
              <a:t> S et al. </a:t>
            </a:r>
            <a:r>
              <a:rPr lang="fr-FR" sz="1400" i="1" dirty="0" err="1"/>
              <a:t>Crit</a:t>
            </a:r>
            <a:r>
              <a:rPr lang="fr-FR" sz="1400" i="1" dirty="0"/>
              <a:t> Care Med 2004;32:1018-1027</a:t>
            </a:r>
          </a:p>
        </p:txBody>
      </p:sp>
      <p:grpSp>
        <p:nvGrpSpPr>
          <p:cNvPr id="17" name="Groupe 16"/>
          <p:cNvGrpSpPr/>
          <p:nvPr/>
        </p:nvGrpSpPr>
        <p:grpSpPr>
          <a:xfrm>
            <a:off x="-107272" y="2324773"/>
            <a:ext cx="6137957" cy="3258334"/>
            <a:chOff x="-194519" y="2829141"/>
            <a:chExt cx="6137957" cy="3258334"/>
          </a:xfrm>
        </p:grpSpPr>
        <p:pic>
          <p:nvPicPr>
            <p:cNvPr id="22" name="Image 21">
              <a:extLst>
                <a:ext uri="{FF2B5EF4-FFF2-40B4-BE49-F238E27FC236}">
                  <a16:creationId xmlns:a16="http://schemas.microsoft.com/office/drawing/2014/main" id="{CD369D25-E553-B7C9-74AA-81A6DA9DB76C}"/>
                </a:ext>
              </a:extLst>
            </p:cNvPr>
            <p:cNvPicPr>
              <a:picLocks noChangeAspect="1"/>
            </p:cNvPicPr>
            <p:nvPr/>
          </p:nvPicPr>
          <p:blipFill>
            <a:blip r:embed="rId5"/>
            <a:stretch>
              <a:fillRect/>
            </a:stretch>
          </p:blipFill>
          <p:spPr>
            <a:xfrm>
              <a:off x="-194519" y="2829141"/>
              <a:ext cx="6137957" cy="3258334"/>
            </a:xfrm>
            <a:prstGeom prst="rect">
              <a:avLst/>
            </a:prstGeom>
          </p:spPr>
        </p:pic>
        <p:cxnSp>
          <p:nvCxnSpPr>
            <p:cNvPr id="4" name="Connecteur droit avec flèche 3">
              <a:extLst>
                <a:ext uri="{FF2B5EF4-FFF2-40B4-BE49-F238E27FC236}">
                  <a16:creationId xmlns:a16="http://schemas.microsoft.com/office/drawing/2014/main" id="{4D81ED21-D213-7A9B-20B1-60CC98290459}"/>
                </a:ext>
              </a:extLst>
            </p:cNvPr>
            <p:cNvCxnSpPr/>
            <p:nvPr/>
          </p:nvCxnSpPr>
          <p:spPr>
            <a:xfrm>
              <a:off x="601023" y="4904030"/>
              <a:ext cx="0" cy="4005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9414F87D-FABC-9C0B-7424-7D9E7F339DDD}"/>
                </a:ext>
              </a:extLst>
            </p:cNvPr>
            <p:cNvSpPr txBox="1"/>
            <p:nvPr/>
          </p:nvSpPr>
          <p:spPr>
            <a:xfrm>
              <a:off x="11575" y="4941815"/>
              <a:ext cx="438307" cy="369332"/>
            </a:xfrm>
            <a:prstGeom prst="rect">
              <a:avLst/>
            </a:prstGeom>
            <a:noFill/>
          </p:spPr>
          <p:txBody>
            <a:bodyPr wrap="square" rtlCol="0">
              <a:spAutoFit/>
            </a:bodyPr>
            <a:lstStyle/>
            <a:p>
              <a:r>
                <a:rPr lang="fr-FR" dirty="0"/>
                <a:t>Vt</a:t>
              </a:r>
            </a:p>
          </p:txBody>
        </p:sp>
        <p:cxnSp>
          <p:nvCxnSpPr>
            <p:cNvPr id="6" name="Connecteur droit avec flèche 5">
              <a:extLst>
                <a:ext uri="{FF2B5EF4-FFF2-40B4-BE49-F238E27FC236}">
                  <a16:creationId xmlns:a16="http://schemas.microsoft.com/office/drawing/2014/main" id="{3045EF03-A6A6-1B41-330C-B3EC9F098DC6}"/>
                </a:ext>
              </a:extLst>
            </p:cNvPr>
            <p:cNvCxnSpPr/>
            <p:nvPr/>
          </p:nvCxnSpPr>
          <p:spPr>
            <a:xfrm>
              <a:off x="601023" y="3413407"/>
              <a:ext cx="0" cy="4005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2499E8FE-AA6E-9CB3-5030-B86BA26F5717}"/>
                </a:ext>
              </a:extLst>
            </p:cNvPr>
            <p:cNvCxnSpPr/>
            <p:nvPr/>
          </p:nvCxnSpPr>
          <p:spPr>
            <a:xfrm>
              <a:off x="601023" y="4226417"/>
              <a:ext cx="0" cy="4005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 name="ZoneTexte 7">
            <a:extLst>
              <a:ext uri="{FF2B5EF4-FFF2-40B4-BE49-F238E27FC236}">
                <a16:creationId xmlns:a16="http://schemas.microsoft.com/office/drawing/2014/main" id="{A536A4AE-D975-EB62-C0FA-FA18AFBD86E3}"/>
              </a:ext>
            </a:extLst>
          </p:cNvPr>
          <p:cNvSpPr txBox="1"/>
          <p:nvPr/>
        </p:nvSpPr>
        <p:spPr>
          <a:xfrm>
            <a:off x="6834966" y="3045103"/>
            <a:ext cx="1432922" cy="646331"/>
          </a:xfrm>
          <a:prstGeom prst="rect">
            <a:avLst/>
          </a:prstGeom>
          <a:noFill/>
        </p:spPr>
        <p:txBody>
          <a:bodyPr wrap="square" rtlCol="0">
            <a:spAutoFit/>
          </a:bodyPr>
          <a:lstStyle/>
          <a:p>
            <a:pPr algn="ctr"/>
            <a:r>
              <a:rPr lang="fr-FR" dirty="0"/>
              <a:t>Stress index</a:t>
            </a:r>
          </a:p>
          <a:p>
            <a:pPr algn="ctr"/>
            <a:r>
              <a:rPr lang="fr-FR" dirty="0"/>
              <a:t>&lt; 1</a:t>
            </a:r>
          </a:p>
        </p:txBody>
      </p:sp>
      <p:sp>
        <p:nvSpPr>
          <p:cNvPr id="14" name="ZoneTexte 13">
            <a:extLst>
              <a:ext uri="{FF2B5EF4-FFF2-40B4-BE49-F238E27FC236}">
                <a16:creationId xmlns:a16="http://schemas.microsoft.com/office/drawing/2014/main" id="{4EF29256-69E7-E774-2D45-79C1F1B1BC6C}"/>
              </a:ext>
            </a:extLst>
          </p:cNvPr>
          <p:cNvSpPr txBox="1"/>
          <p:nvPr/>
        </p:nvSpPr>
        <p:spPr>
          <a:xfrm>
            <a:off x="10091319" y="3045103"/>
            <a:ext cx="1432922" cy="646331"/>
          </a:xfrm>
          <a:prstGeom prst="rect">
            <a:avLst/>
          </a:prstGeom>
          <a:noFill/>
        </p:spPr>
        <p:txBody>
          <a:bodyPr wrap="square" rtlCol="0">
            <a:spAutoFit/>
          </a:bodyPr>
          <a:lstStyle/>
          <a:p>
            <a:pPr algn="ctr"/>
            <a:r>
              <a:rPr lang="fr-FR" dirty="0"/>
              <a:t>Stress index</a:t>
            </a:r>
          </a:p>
          <a:p>
            <a:pPr algn="ctr"/>
            <a:r>
              <a:rPr lang="fr-FR" dirty="0"/>
              <a:t>&gt; 1</a:t>
            </a:r>
          </a:p>
        </p:txBody>
      </p:sp>
      <p:sp>
        <p:nvSpPr>
          <p:cNvPr id="15" name="ZoneTexte 14">
            <a:extLst>
              <a:ext uri="{FF2B5EF4-FFF2-40B4-BE49-F238E27FC236}">
                <a16:creationId xmlns:a16="http://schemas.microsoft.com/office/drawing/2014/main" id="{F2343CA4-2513-8F9A-8D2C-055D20023FB3}"/>
              </a:ext>
            </a:extLst>
          </p:cNvPr>
          <p:cNvSpPr txBox="1"/>
          <p:nvPr/>
        </p:nvSpPr>
        <p:spPr>
          <a:xfrm>
            <a:off x="8484441" y="3067937"/>
            <a:ext cx="1432922" cy="646331"/>
          </a:xfrm>
          <a:prstGeom prst="rect">
            <a:avLst/>
          </a:prstGeom>
          <a:noFill/>
        </p:spPr>
        <p:txBody>
          <a:bodyPr wrap="square" rtlCol="0">
            <a:spAutoFit/>
          </a:bodyPr>
          <a:lstStyle/>
          <a:p>
            <a:pPr algn="ctr"/>
            <a:r>
              <a:rPr lang="fr-FR" dirty="0"/>
              <a:t>Stress index</a:t>
            </a:r>
          </a:p>
          <a:p>
            <a:pPr algn="ctr"/>
            <a:r>
              <a:rPr lang="fr-FR" dirty="0"/>
              <a:t>= 1</a:t>
            </a:r>
          </a:p>
        </p:txBody>
      </p:sp>
      <p:sp>
        <p:nvSpPr>
          <p:cNvPr id="3" name="ZoneTexte 2">
            <a:extLst>
              <a:ext uri="{FF2B5EF4-FFF2-40B4-BE49-F238E27FC236}">
                <a16:creationId xmlns:a16="http://schemas.microsoft.com/office/drawing/2014/main" id="{E9824D5F-1A6F-F97E-F760-A3B96321A06D}"/>
              </a:ext>
            </a:extLst>
          </p:cNvPr>
          <p:cNvSpPr txBox="1"/>
          <p:nvPr/>
        </p:nvSpPr>
        <p:spPr>
          <a:xfrm>
            <a:off x="6772570" y="3691434"/>
            <a:ext cx="1557714" cy="646331"/>
          </a:xfrm>
          <a:prstGeom prst="rect">
            <a:avLst/>
          </a:prstGeom>
          <a:solidFill>
            <a:srgbClr val="FFFFFF">
              <a:alpha val="50196"/>
            </a:srgbClr>
          </a:solidFill>
        </p:spPr>
        <p:txBody>
          <a:bodyPr wrap="square" rtlCol="0">
            <a:spAutoFit/>
          </a:bodyPr>
          <a:lstStyle/>
          <a:p>
            <a:pPr algn="ctr"/>
            <a:r>
              <a:rPr lang="fr-FR" dirty="0" smtClean="0">
                <a:solidFill>
                  <a:srgbClr val="005096"/>
                </a:solidFill>
              </a:rPr>
              <a:t>Recrutement inspiratoire</a:t>
            </a:r>
            <a:endParaRPr lang="fr-FR" dirty="0">
              <a:solidFill>
                <a:srgbClr val="005096"/>
              </a:solidFill>
            </a:endParaRPr>
          </a:p>
        </p:txBody>
      </p:sp>
      <p:sp>
        <p:nvSpPr>
          <p:cNvPr id="16" name="ZoneTexte 15">
            <a:extLst>
              <a:ext uri="{FF2B5EF4-FFF2-40B4-BE49-F238E27FC236}">
                <a16:creationId xmlns:a16="http://schemas.microsoft.com/office/drawing/2014/main" id="{03A2B394-9CBD-B299-404F-342FC8C5F06E}"/>
              </a:ext>
            </a:extLst>
          </p:cNvPr>
          <p:cNvSpPr txBox="1"/>
          <p:nvPr/>
        </p:nvSpPr>
        <p:spPr>
          <a:xfrm>
            <a:off x="9940658" y="5736361"/>
            <a:ext cx="2017967" cy="369332"/>
          </a:xfrm>
          <a:prstGeom prst="rect">
            <a:avLst/>
          </a:prstGeom>
          <a:noFill/>
        </p:spPr>
        <p:txBody>
          <a:bodyPr wrap="square" rtlCol="0">
            <a:spAutoFit/>
          </a:bodyPr>
          <a:lstStyle/>
          <a:p>
            <a:pPr algn="ctr"/>
            <a:r>
              <a:rPr lang="fr-FR" dirty="0" smtClean="0">
                <a:solidFill>
                  <a:srgbClr val="FF0000"/>
                </a:solidFill>
              </a:rPr>
              <a:t>Sur-distension</a:t>
            </a:r>
            <a:endParaRPr lang="fr-FR" dirty="0">
              <a:solidFill>
                <a:srgbClr val="FF0000"/>
              </a:solidFill>
            </a:endParaRPr>
          </a:p>
        </p:txBody>
      </p:sp>
      <p:sp>
        <p:nvSpPr>
          <p:cNvPr id="18" name="Titre 1"/>
          <p:cNvSpPr txBox="1">
            <a:spLocks/>
          </p:cNvSpPr>
          <p:nvPr/>
        </p:nvSpPr>
        <p:spPr>
          <a:xfrm>
            <a:off x="609600" y="274638"/>
            <a:ext cx="109728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Stress index</a:t>
            </a:r>
            <a:endParaRPr lang="fr-FR" sz="3800" b="1" dirty="0">
              <a:solidFill>
                <a:schemeClr val="accent5">
                  <a:lumMod val="50000"/>
                </a:schemeClr>
              </a:solidFill>
            </a:endParaRPr>
          </a:p>
        </p:txBody>
      </p:sp>
      <p:grpSp>
        <p:nvGrpSpPr>
          <p:cNvPr id="19" name="Groupe 18"/>
          <p:cNvGrpSpPr/>
          <p:nvPr/>
        </p:nvGrpSpPr>
        <p:grpSpPr>
          <a:xfrm>
            <a:off x="610226" y="260649"/>
            <a:ext cx="11016285" cy="706417"/>
            <a:chOff x="457669" y="192596"/>
            <a:chExt cx="8262214" cy="529813"/>
          </a:xfrm>
        </p:grpSpPr>
        <p:cxnSp>
          <p:nvCxnSpPr>
            <p:cNvPr id="20" name="Connecteur droit 19"/>
            <p:cNvCxnSpPr>
              <a:endCxn id="21"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1"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23" name="Connecteur droit 22"/>
            <p:cNvCxnSpPr>
              <a:endCxn id="21"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5" name="Connecteur droit 24"/>
          <p:cNvCxnSpPr/>
          <p:nvPr/>
        </p:nvCxnSpPr>
        <p:spPr>
          <a:xfrm flipV="1">
            <a:off x="8702277" y="3851984"/>
            <a:ext cx="614722" cy="163859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8879802" y="5015219"/>
            <a:ext cx="497552"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a:off x="8845324" y="4818354"/>
            <a:ext cx="238572" cy="324102"/>
          </a:xfrm>
          <a:prstGeom prst="arc">
            <a:avLst>
              <a:gd name="adj1" fmla="val 16200000"/>
              <a:gd name="adj2" fmla="val 21458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a:xfrm>
            <a:off x="9009638" y="4645887"/>
            <a:ext cx="294514" cy="369332"/>
          </a:xfrm>
          <a:prstGeom prst="rect">
            <a:avLst/>
          </a:prstGeom>
          <a:noFill/>
        </p:spPr>
        <p:txBody>
          <a:bodyPr wrap="square" rtlCol="0">
            <a:spAutoFit/>
          </a:bodyPr>
          <a:lstStyle/>
          <a:p>
            <a:r>
              <a:rPr lang="fr-FR" b="1" dirty="0" smtClean="0">
                <a:solidFill>
                  <a:srgbClr val="FF0000"/>
                </a:solidFill>
              </a:rPr>
              <a:t>E</a:t>
            </a:r>
            <a:endParaRPr lang="fr-FR" b="1" dirty="0">
              <a:solidFill>
                <a:srgbClr val="FF0000"/>
              </a:solidFill>
            </a:endParaRPr>
          </a:p>
        </p:txBody>
      </p:sp>
    </p:spTree>
    <p:extLst>
      <p:ext uri="{BB962C8B-B14F-4D97-AF65-F5344CB8AC3E}">
        <p14:creationId xmlns:p14="http://schemas.microsoft.com/office/powerpoint/2010/main" val="3041665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92507" y="0"/>
            <a:ext cx="9606987" cy="6879451"/>
          </a:xfrm>
          <a:prstGeom prst="rect">
            <a:avLst/>
          </a:prstGeom>
        </p:spPr>
      </p:pic>
    </p:spTree>
    <p:extLst>
      <p:ext uri="{BB962C8B-B14F-4D97-AF65-F5344CB8AC3E}">
        <p14:creationId xmlns:p14="http://schemas.microsoft.com/office/powerpoint/2010/main" val="3223153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121063" y="36282"/>
            <a:ext cx="7949873" cy="6785436"/>
            <a:chOff x="2121063" y="36282"/>
            <a:chExt cx="7949873" cy="6785436"/>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063" y="36282"/>
              <a:ext cx="7949873" cy="6785436"/>
            </a:xfrm>
            <a:prstGeom prst="rect">
              <a:avLst/>
            </a:prstGeom>
          </p:spPr>
        </p:pic>
        <p:sp>
          <p:nvSpPr>
            <p:cNvPr id="5" name="ZoneTexte 4"/>
            <p:cNvSpPr txBox="1"/>
            <p:nvPr/>
          </p:nvSpPr>
          <p:spPr>
            <a:xfrm>
              <a:off x="5459391" y="532436"/>
              <a:ext cx="1273215" cy="369332"/>
            </a:xfrm>
            <a:prstGeom prst="rect">
              <a:avLst/>
            </a:prstGeom>
            <a:noFill/>
          </p:spPr>
          <p:txBody>
            <a:bodyPr wrap="square" rtlCol="0">
              <a:spAutoFit/>
            </a:bodyPr>
            <a:lstStyle/>
            <a:p>
              <a:pPr algn="ctr"/>
              <a:r>
                <a:rPr lang="fr-FR" b="1" dirty="0" err="1" smtClean="0">
                  <a:solidFill>
                    <a:schemeClr val="accent4">
                      <a:lumMod val="60000"/>
                      <a:lumOff val="40000"/>
                    </a:schemeClr>
                  </a:solidFill>
                </a:rPr>
                <a:t>Paw</a:t>
              </a:r>
              <a:endParaRPr lang="fr-FR" b="1" dirty="0">
                <a:solidFill>
                  <a:schemeClr val="accent4">
                    <a:lumMod val="60000"/>
                    <a:lumOff val="40000"/>
                  </a:schemeClr>
                </a:solidFill>
              </a:endParaRPr>
            </a:p>
          </p:txBody>
        </p:sp>
        <p:sp>
          <p:nvSpPr>
            <p:cNvPr id="29" name="ZoneTexte 28"/>
            <p:cNvSpPr txBox="1"/>
            <p:nvPr/>
          </p:nvSpPr>
          <p:spPr>
            <a:xfrm>
              <a:off x="5459391" y="2502061"/>
              <a:ext cx="1273215" cy="369332"/>
            </a:xfrm>
            <a:prstGeom prst="rect">
              <a:avLst/>
            </a:prstGeom>
            <a:noFill/>
          </p:spPr>
          <p:txBody>
            <a:bodyPr wrap="square" rtlCol="0">
              <a:spAutoFit/>
            </a:bodyPr>
            <a:lstStyle/>
            <a:p>
              <a:pPr algn="ctr"/>
              <a:r>
                <a:rPr lang="fr-FR" b="1" dirty="0" err="1" smtClean="0">
                  <a:solidFill>
                    <a:schemeClr val="accent6">
                      <a:lumMod val="60000"/>
                      <a:lumOff val="40000"/>
                    </a:schemeClr>
                  </a:solidFill>
                </a:rPr>
                <a:t>Pes</a:t>
              </a:r>
              <a:endParaRPr lang="fr-FR" b="1" dirty="0">
                <a:solidFill>
                  <a:schemeClr val="accent6">
                    <a:lumMod val="60000"/>
                    <a:lumOff val="40000"/>
                  </a:schemeClr>
                </a:solidFill>
              </a:endParaRPr>
            </a:p>
          </p:txBody>
        </p:sp>
      </p:grpSp>
    </p:spTree>
    <p:extLst>
      <p:ext uri="{BB962C8B-B14F-4D97-AF65-F5344CB8AC3E}">
        <p14:creationId xmlns:p14="http://schemas.microsoft.com/office/powerpoint/2010/main" val="3217479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Prise en charge du SDRA</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Image 2"/>
          <p:cNvPicPr>
            <a:picLocks noChangeAspect="1"/>
          </p:cNvPicPr>
          <p:nvPr/>
        </p:nvPicPr>
        <p:blipFill>
          <a:blip r:embed="rId2"/>
          <a:stretch>
            <a:fillRect/>
          </a:stretch>
        </p:blipFill>
        <p:spPr>
          <a:xfrm>
            <a:off x="2198671" y="1033519"/>
            <a:ext cx="7446359" cy="5824481"/>
          </a:xfrm>
          <a:prstGeom prst="rect">
            <a:avLst/>
          </a:prstGeom>
        </p:spPr>
      </p:pic>
    </p:spTree>
    <p:extLst>
      <p:ext uri="{BB962C8B-B14F-4D97-AF65-F5344CB8AC3E}">
        <p14:creationId xmlns:p14="http://schemas.microsoft.com/office/powerpoint/2010/main" val="1512562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75741" y="1"/>
            <a:ext cx="9640518" cy="6858000"/>
          </a:xfrm>
          <a:prstGeom prst="rect">
            <a:avLst/>
          </a:prstGeom>
        </p:spPr>
      </p:pic>
    </p:spTree>
    <p:extLst>
      <p:ext uri="{BB962C8B-B14F-4D97-AF65-F5344CB8AC3E}">
        <p14:creationId xmlns:p14="http://schemas.microsoft.com/office/powerpoint/2010/main" val="3505986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84033" y="0"/>
            <a:ext cx="9623934" cy="6858000"/>
          </a:xfrm>
          <a:prstGeom prst="rect">
            <a:avLst/>
          </a:prstGeom>
        </p:spPr>
      </p:pic>
    </p:spTree>
    <p:extLst>
      <p:ext uri="{BB962C8B-B14F-4D97-AF65-F5344CB8AC3E}">
        <p14:creationId xmlns:p14="http://schemas.microsoft.com/office/powerpoint/2010/main" val="608810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Système respiratoire = poumon + paroi</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0094" y="1183047"/>
            <a:ext cx="8151811" cy="5163238"/>
          </a:xfrm>
        </p:spPr>
      </p:pic>
    </p:spTree>
    <p:extLst>
      <p:ext uri="{BB962C8B-B14F-4D97-AF65-F5344CB8AC3E}">
        <p14:creationId xmlns:p14="http://schemas.microsoft.com/office/powerpoint/2010/main" val="20887599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2\Pes\20180228_144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9934" y="-13090"/>
            <a:ext cx="9161453" cy="6871090"/>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957499" y="2479806"/>
            <a:ext cx="1872208" cy="369332"/>
          </a:xfrm>
          <a:prstGeom prst="rect">
            <a:avLst/>
          </a:prstGeom>
          <a:solidFill>
            <a:schemeClr val="bg1"/>
          </a:solidFill>
          <a:ln>
            <a:solidFill>
              <a:schemeClr val="tx1"/>
            </a:solidFill>
          </a:ln>
        </p:spPr>
        <p:txBody>
          <a:bodyPr wrap="square" rtlCol="0">
            <a:spAutoFit/>
          </a:bodyPr>
          <a:lstStyle/>
          <a:p>
            <a:pPr algn="ctr"/>
            <a:r>
              <a:rPr lang="fr-FR" dirty="0" smtClean="0"/>
              <a:t>Guide métallique</a:t>
            </a:r>
            <a:endParaRPr lang="fr-FR" dirty="0"/>
          </a:p>
        </p:txBody>
      </p:sp>
      <p:sp>
        <p:nvSpPr>
          <p:cNvPr id="4" name="ZoneTexte 3"/>
          <p:cNvSpPr txBox="1"/>
          <p:nvPr/>
        </p:nvSpPr>
        <p:spPr>
          <a:xfrm>
            <a:off x="1556899" y="598483"/>
            <a:ext cx="1440160" cy="646331"/>
          </a:xfrm>
          <a:prstGeom prst="rect">
            <a:avLst/>
          </a:prstGeom>
          <a:solidFill>
            <a:schemeClr val="bg1"/>
          </a:solidFill>
          <a:ln>
            <a:solidFill>
              <a:schemeClr val="tx1"/>
            </a:solidFill>
          </a:ln>
        </p:spPr>
        <p:txBody>
          <a:bodyPr wrap="square" rtlCol="0">
            <a:spAutoFit/>
          </a:bodyPr>
          <a:lstStyle/>
          <a:p>
            <a:pPr algn="ctr"/>
            <a:r>
              <a:rPr lang="fr-FR" dirty="0" smtClean="0"/>
              <a:t>Raccord avec </a:t>
            </a:r>
          </a:p>
          <a:p>
            <a:pPr algn="ctr"/>
            <a:r>
              <a:rPr lang="fr-FR" dirty="0" smtClean="0"/>
              <a:t>robinet</a:t>
            </a:r>
            <a:endParaRPr lang="fr-FR" dirty="0"/>
          </a:p>
        </p:txBody>
      </p:sp>
      <p:sp>
        <p:nvSpPr>
          <p:cNvPr id="5" name="ZoneTexte 4"/>
          <p:cNvSpPr txBox="1"/>
          <p:nvPr/>
        </p:nvSpPr>
        <p:spPr>
          <a:xfrm>
            <a:off x="4581235" y="392201"/>
            <a:ext cx="1008112" cy="369332"/>
          </a:xfrm>
          <a:prstGeom prst="rect">
            <a:avLst/>
          </a:prstGeom>
          <a:solidFill>
            <a:schemeClr val="bg1"/>
          </a:solidFill>
          <a:ln>
            <a:solidFill>
              <a:schemeClr val="tx1"/>
            </a:solidFill>
          </a:ln>
        </p:spPr>
        <p:txBody>
          <a:bodyPr wrap="square" rtlCol="0">
            <a:spAutoFit/>
          </a:bodyPr>
          <a:lstStyle/>
          <a:p>
            <a:pPr algn="ctr"/>
            <a:r>
              <a:rPr lang="fr-FR" dirty="0" smtClean="0"/>
              <a:t>Seringue</a:t>
            </a:r>
            <a:endParaRPr lang="fr-FR" dirty="0"/>
          </a:p>
        </p:txBody>
      </p:sp>
      <p:sp>
        <p:nvSpPr>
          <p:cNvPr id="6" name="ZoneTexte 5"/>
          <p:cNvSpPr txBox="1"/>
          <p:nvPr/>
        </p:nvSpPr>
        <p:spPr>
          <a:xfrm>
            <a:off x="3630294" y="5976840"/>
            <a:ext cx="1872208" cy="369332"/>
          </a:xfrm>
          <a:prstGeom prst="rect">
            <a:avLst/>
          </a:prstGeom>
          <a:solidFill>
            <a:schemeClr val="bg1"/>
          </a:solidFill>
          <a:ln>
            <a:solidFill>
              <a:schemeClr val="tx1"/>
            </a:solidFill>
          </a:ln>
        </p:spPr>
        <p:txBody>
          <a:bodyPr wrap="square" rtlCol="0">
            <a:spAutoFit/>
          </a:bodyPr>
          <a:lstStyle/>
          <a:p>
            <a:pPr algn="ctr"/>
            <a:r>
              <a:rPr lang="fr-FR" dirty="0" smtClean="0"/>
              <a:t>Tête de pression</a:t>
            </a:r>
            <a:endParaRPr lang="fr-FR" dirty="0"/>
          </a:p>
        </p:txBody>
      </p:sp>
      <p:sp>
        <p:nvSpPr>
          <p:cNvPr id="7" name="ZoneTexte 6"/>
          <p:cNvSpPr txBox="1"/>
          <p:nvPr/>
        </p:nvSpPr>
        <p:spPr>
          <a:xfrm>
            <a:off x="4581235" y="2479806"/>
            <a:ext cx="1850322" cy="369332"/>
          </a:xfrm>
          <a:prstGeom prst="rect">
            <a:avLst/>
          </a:prstGeom>
          <a:solidFill>
            <a:schemeClr val="bg1"/>
          </a:solidFill>
          <a:ln>
            <a:solidFill>
              <a:schemeClr val="tx1"/>
            </a:solidFill>
          </a:ln>
        </p:spPr>
        <p:txBody>
          <a:bodyPr wrap="square" rtlCol="0">
            <a:spAutoFit/>
          </a:bodyPr>
          <a:lstStyle/>
          <a:p>
            <a:pPr algn="ctr"/>
            <a:r>
              <a:rPr lang="fr-FR" dirty="0" smtClean="0"/>
              <a:t>Ligne de pression</a:t>
            </a:r>
            <a:endParaRPr lang="fr-FR" dirty="0"/>
          </a:p>
        </p:txBody>
      </p:sp>
      <p:sp>
        <p:nvSpPr>
          <p:cNvPr id="8" name="ZoneTexte 7"/>
          <p:cNvSpPr txBox="1"/>
          <p:nvPr/>
        </p:nvSpPr>
        <p:spPr>
          <a:xfrm>
            <a:off x="3830242" y="5360126"/>
            <a:ext cx="2110418" cy="369332"/>
          </a:xfrm>
          <a:prstGeom prst="rect">
            <a:avLst/>
          </a:prstGeom>
          <a:solidFill>
            <a:schemeClr val="bg1"/>
          </a:solidFill>
          <a:ln>
            <a:solidFill>
              <a:schemeClr val="tx1"/>
            </a:solidFill>
          </a:ln>
        </p:spPr>
        <p:txBody>
          <a:bodyPr wrap="square" rtlCol="0">
            <a:spAutoFit/>
          </a:bodyPr>
          <a:lstStyle/>
          <a:p>
            <a:pPr algn="ctr"/>
            <a:r>
              <a:rPr lang="fr-FR" dirty="0" smtClean="0"/>
              <a:t>Ligne d’alimentation</a:t>
            </a:r>
            <a:endParaRPr lang="fr-FR" dirty="0"/>
          </a:p>
        </p:txBody>
      </p:sp>
      <p:cxnSp>
        <p:nvCxnSpPr>
          <p:cNvPr id="9" name="Connecteur droit avec flèche 8"/>
          <p:cNvCxnSpPr/>
          <p:nvPr/>
        </p:nvCxnSpPr>
        <p:spPr>
          <a:xfrm>
            <a:off x="2132963" y="1244814"/>
            <a:ext cx="288032" cy="3708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8181635" y="2895869"/>
            <a:ext cx="1224136" cy="73606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flipV="1">
            <a:off x="3141076" y="5605944"/>
            <a:ext cx="489218" cy="3708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5084845" y="4989230"/>
            <a:ext cx="0" cy="3708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084845" y="2895869"/>
            <a:ext cx="288032" cy="3708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431557" y="190594"/>
            <a:ext cx="2379091" cy="369332"/>
          </a:xfrm>
          <a:prstGeom prst="rect">
            <a:avLst/>
          </a:prstGeom>
          <a:solidFill>
            <a:schemeClr val="bg1"/>
          </a:solidFill>
          <a:ln>
            <a:solidFill>
              <a:schemeClr val="tx1"/>
            </a:solidFill>
          </a:ln>
        </p:spPr>
        <p:txBody>
          <a:bodyPr wrap="square" rtlCol="0">
            <a:spAutoFit/>
          </a:bodyPr>
          <a:lstStyle/>
          <a:p>
            <a:pPr algn="ctr"/>
            <a:r>
              <a:rPr lang="fr-FR" dirty="0" smtClean="0"/>
              <a:t>Ballonnet œsophagien</a:t>
            </a:r>
            <a:endParaRPr lang="fr-FR" dirty="0"/>
          </a:p>
        </p:txBody>
      </p:sp>
      <p:cxnSp>
        <p:nvCxnSpPr>
          <p:cNvPr id="15" name="Connecteur droit avec flèche 14"/>
          <p:cNvCxnSpPr>
            <a:stCxn id="14" idx="2"/>
          </p:cNvCxnSpPr>
          <p:nvPr/>
        </p:nvCxnSpPr>
        <p:spPr>
          <a:xfrm flipH="1">
            <a:off x="6770783" y="559926"/>
            <a:ext cx="850320" cy="3617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586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Pression </a:t>
            </a:r>
            <a:r>
              <a:rPr lang="fr-FR" sz="3800" b="1" dirty="0" err="1" smtClean="0">
                <a:solidFill>
                  <a:schemeClr val="accent5">
                    <a:lumMod val="50000"/>
                  </a:schemeClr>
                </a:solidFill>
              </a:rPr>
              <a:t>transpulmonaire</a:t>
            </a:r>
            <a:r>
              <a:rPr lang="fr-FR" sz="3800" b="1" dirty="0" smtClean="0">
                <a:solidFill>
                  <a:schemeClr val="accent5">
                    <a:lumMod val="50000"/>
                  </a:schemeClr>
                </a:solidFill>
              </a:rPr>
              <a:t> : P</a:t>
            </a:r>
            <a:r>
              <a:rPr lang="fr-FR" sz="3800" b="1" baseline="-25000" dirty="0" smtClean="0">
                <a:solidFill>
                  <a:schemeClr val="accent5">
                    <a:lumMod val="50000"/>
                  </a:schemeClr>
                </a:solidFill>
              </a:rPr>
              <a:t>L</a:t>
            </a:r>
            <a:endParaRPr lang="fr-FR" sz="3800" b="1" baseline="-25000"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Espace réservé du contenu 2"/>
          <p:cNvSpPr>
            <a:spLocks noGrp="1"/>
          </p:cNvSpPr>
          <p:nvPr>
            <p:ph idx="1"/>
          </p:nvPr>
        </p:nvSpPr>
        <p:spPr>
          <a:xfrm>
            <a:off x="177514" y="3855543"/>
            <a:ext cx="5918486" cy="1433705"/>
          </a:xfrm>
        </p:spPr>
        <p:txBody>
          <a:bodyPr>
            <a:normAutofit/>
          </a:bodyPr>
          <a:lstStyle/>
          <a:p>
            <a:pPr marL="0" indent="0" algn="ctr">
              <a:buNone/>
            </a:pPr>
            <a:r>
              <a:rPr lang="fr-FR" sz="2400" b="1" dirty="0" smtClean="0">
                <a:solidFill>
                  <a:schemeClr val="accent5">
                    <a:lumMod val="50000"/>
                  </a:schemeClr>
                </a:solidFill>
                <a:cs typeface="Arial" panose="020B0604020202020204" pitchFamily="34" charset="0"/>
              </a:rPr>
              <a:t>P</a:t>
            </a:r>
            <a:r>
              <a:rPr lang="fr-FR" sz="2400" b="1" baseline="-25000" dirty="0" smtClean="0">
                <a:solidFill>
                  <a:schemeClr val="accent5">
                    <a:lumMod val="50000"/>
                  </a:schemeClr>
                </a:solidFill>
                <a:cs typeface="Arial" panose="020B0604020202020204" pitchFamily="34" charset="0"/>
              </a:rPr>
              <a:t>L</a:t>
            </a:r>
            <a:r>
              <a:rPr lang="fr-FR" sz="2400" b="1" dirty="0" smtClean="0">
                <a:solidFill>
                  <a:schemeClr val="accent5">
                    <a:lumMod val="50000"/>
                  </a:schemeClr>
                </a:solidFill>
                <a:cs typeface="Arial" panose="020B0604020202020204" pitchFamily="34" charset="0"/>
              </a:rPr>
              <a:t> </a:t>
            </a:r>
            <a:r>
              <a:rPr lang="fr-FR" sz="2400" b="1" dirty="0">
                <a:solidFill>
                  <a:schemeClr val="accent5">
                    <a:lumMod val="50000"/>
                  </a:schemeClr>
                </a:solidFill>
                <a:cs typeface="Arial" panose="020B0604020202020204" pitchFamily="34" charset="0"/>
              </a:rPr>
              <a:t>télé-inspiratoire </a:t>
            </a:r>
            <a:r>
              <a:rPr lang="fr-FR" sz="2400" dirty="0">
                <a:solidFill>
                  <a:schemeClr val="bg1">
                    <a:lumMod val="75000"/>
                  </a:schemeClr>
                </a:solidFill>
                <a:cs typeface="Arial" panose="020B0604020202020204" pitchFamily="34" charset="0"/>
              </a:rPr>
              <a:t>=  </a:t>
            </a:r>
            <a:r>
              <a:rPr lang="fr-FR" sz="2400" dirty="0" err="1">
                <a:solidFill>
                  <a:schemeClr val="bg1">
                    <a:lumMod val="75000"/>
                  </a:schemeClr>
                </a:solidFill>
                <a:cs typeface="Arial" panose="020B0604020202020204" pitchFamily="34" charset="0"/>
              </a:rPr>
              <a:t>P</a:t>
            </a:r>
            <a:r>
              <a:rPr lang="fr-FR" sz="2400" baseline="-25000" dirty="0" err="1">
                <a:solidFill>
                  <a:schemeClr val="bg1">
                    <a:lumMod val="75000"/>
                  </a:schemeClr>
                </a:solidFill>
                <a:cs typeface="Arial" panose="020B0604020202020204" pitchFamily="34" charset="0"/>
              </a:rPr>
              <a:t>plat</a:t>
            </a:r>
            <a:r>
              <a:rPr lang="fr-FR" sz="2400" dirty="0">
                <a:solidFill>
                  <a:schemeClr val="bg1">
                    <a:lumMod val="75000"/>
                  </a:schemeClr>
                </a:solidFill>
                <a:cs typeface="Arial" panose="020B0604020202020204" pitchFamily="34" charset="0"/>
              </a:rPr>
              <a:t> – </a:t>
            </a:r>
            <a:r>
              <a:rPr lang="fr-FR" sz="2400" dirty="0" err="1" smtClean="0">
                <a:solidFill>
                  <a:schemeClr val="bg1">
                    <a:lumMod val="75000"/>
                  </a:schemeClr>
                </a:solidFill>
                <a:cs typeface="Arial" panose="020B0604020202020204" pitchFamily="34" charset="0"/>
              </a:rPr>
              <a:t>P</a:t>
            </a:r>
            <a:r>
              <a:rPr lang="fr-FR" sz="2400" baseline="-25000" dirty="0" err="1" smtClean="0">
                <a:solidFill>
                  <a:schemeClr val="bg1">
                    <a:lumMod val="75000"/>
                  </a:schemeClr>
                </a:solidFill>
                <a:cs typeface="Arial" panose="020B0604020202020204" pitchFamily="34" charset="0"/>
              </a:rPr>
              <a:t>es</a:t>
            </a:r>
            <a:r>
              <a:rPr lang="fr-FR" sz="2400" dirty="0" smtClean="0">
                <a:solidFill>
                  <a:schemeClr val="bg1">
                    <a:lumMod val="75000"/>
                  </a:schemeClr>
                </a:solidFill>
                <a:cs typeface="Arial" panose="020B0604020202020204" pitchFamily="34" charset="0"/>
              </a:rPr>
              <a:t> </a:t>
            </a:r>
            <a:r>
              <a:rPr lang="fr-FR" sz="2400" dirty="0">
                <a:solidFill>
                  <a:schemeClr val="bg1">
                    <a:lumMod val="75000"/>
                  </a:schemeClr>
                </a:solidFill>
                <a:cs typeface="Arial" panose="020B0604020202020204" pitchFamily="34" charset="0"/>
              </a:rPr>
              <a:t>télé-</a:t>
            </a:r>
            <a:r>
              <a:rPr lang="fr-FR" sz="2400" dirty="0" err="1">
                <a:solidFill>
                  <a:schemeClr val="bg1">
                    <a:lumMod val="75000"/>
                  </a:schemeClr>
                </a:solidFill>
                <a:cs typeface="Arial" panose="020B0604020202020204" pitchFamily="34" charset="0"/>
              </a:rPr>
              <a:t>inspi</a:t>
            </a:r>
            <a:endParaRPr lang="fr-FR" sz="2400" dirty="0">
              <a:solidFill>
                <a:schemeClr val="bg1">
                  <a:lumMod val="75000"/>
                </a:schemeClr>
              </a:solidFill>
              <a:cs typeface="Arial" panose="020B0604020202020204" pitchFamily="34" charset="0"/>
            </a:endParaRPr>
          </a:p>
          <a:p>
            <a:pPr marL="0" indent="0" algn="ctr">
              <a:buNone/>
            </a:pPr>
            <a:r>
              <a:rPr lang="fr-FR" sz="2400" dirty="0">
                <a:cs typeface="Arial" panose="020B0604020202020204" pitchFamily="34" charset="0"/>
              </a:rPr>
              <a:t>Objectif : </a:t>
            </a:r>
            <a:r>
              <a:rPr lang="fr-FR" sz="2400" dirty="0" smtClean="0">
                <a:cs typeface="Arial" panose="020B0604020202020204" pitchFamily="34" charset="0"/>
              </a:rPr>
              <a:t>limiter la </a:t>
            </a:r>
            <a:r>
              <a:rPr lang="fr-FR" sz="2400" dirty="0" err="1" smtClean="0">
                <a:solidFill>
                  <a:srgbClr val="FF0000"/>
                </a:solidFill>
                <a:cs typeface="Arial" panose="020B0604020202020204" pitchFamily="34" charset="0"/>
              </a:rPr>
              <a:t>surdistension</a:t>
            </a:r>
            <a:endParaRPr lang="fr-FR" sz="2400" dirty="0" smtClean="0">
              <a:solidFill>
                <a:srgbClr val="FF0000"/>
              </a:solidFill>
              <a:cs typeface="Arial" panose="020B0604020202020204" pitchFamily="34" charset="0"/>
            </a:endParaRPr>
          </a:p>
          <a:p>
            <a:pPr algn="ctr">
              <a:buFont typeface="Wingdings" charset="2"/>
              <a:buChar char="Ø"/>
            </a:pPr>
            <a:r>
              <a:rPr lang="fr-FR" sz="2400" dirty="0" smtClean="0">
                <a:cs typeface="Arial" panose="020B0604020202020204" pitchFamily="34" charset="0"/>
              </a:rPr>
              <a:t>P</a:t>
            </a:r>
            <a:r>
              <a:rPr lang="fr-FR" sz="2400" baseline="-25000" dirty="0" smtClean="0">
                <a:cs typeface="Arial" panose="020B0604020202020204" pitchFamily="34" charset="0"/>
              </a:rPr>
              <a:t>L </a:t>
            </a:r>
            <a:r>
              <a:rPr lang="fr-FR" sz="2400" baseline="-25000" dirty="0">
                <a:cs typeface="Arial" panose="020B0604020202020204" pitchFamily="34" charset="0"/>
              </a:rPr>
              <a:t>télé-</a:t>
            </a:r>
            <a:r>
              <a:rPr lang="fr-FR" sz="2400" baseline="-25000" dirty="0" err="1">
                <a:cs typeface="Arial" panose="020B0604020202020204" pitchFamily="34" charset="0"/>
              </a:rPr>
              <a:t>inpi</a:t>
            </a:r>
            <a:r>
              <a:rPr lang="fr-FR" sz="2400" baseline="-25000" dirty="0">
                <a:cs typeface="Arial" panose="020B0604020202020204" pitchFamily="34" charset="0"/>
              </a:rPr>
              <a:t> </a:t>
            </a:r>
            <a:r>
              <a:rPr lang="fr-FR" sz="2400" dirty="0" smtClean="0">
                <a:cs typeface="Arial" panose="020B0604020202020204" pitchFamily="34" charset="0"/>
              </a:rPr>
              <a:t>≤ 24 cmH</a:t>
            </a:r>
            <a:r>
              <a:rPr lang="fr-FR" sz="2400" baseline="-25000" dirty="0" smtClean="0">
                <a:cs typeface="Arial" panose="020B0604020202020204" pitchFamily="34" charset="0"/>
              </a:rPr>
              <a:t>2</a:t>
            </a:r>
            <a:r>
              <a:rPr lang="fr-FR" sz="2400" dirty="0" smtClean="0">
                <a:cs typeface="Arial" panose="020B0604020202020204" pitchFamily="34" charset="0"/>
              </a:rPr>
              <a:t>O </a:t>
            </a:r>
            <a:endParaRPr lang="fr-FR" sz="2400" dirty="0">
              <a:cs typeface="Arial" panose="020B0604020202020204" pitchFamily="34" charset="0"/>
            </a:endParaRPr>
          </a:p>
          <a:p>
            <a:pPr marL="0" indent="0" algn="ctr">
              <a:buNone/>
            </a:pPr>
            <a:endParaRPr lang="fr-FR" sz="2400" dirty="0">
              <a:cs typeface="Arial" panose="020B0604020202020204" pitchFamily="34" charset="0"/>
            </a:endParaRPr>
          </a:p>
          <a:p>
            <a:pPr marL="0" indent="0" algn="ctr">
              <a:buNone/>
            </a:pPr>
            <a:endParaRPr lang="fr-FR" sz="2400" dirty="0" smtClean="0">
              <a:cs typeface="Arial" panose="020B0604020202020204" pitchFamily="34" charset="0"/>
            </a:endParaRPr>
          </a:p>
        </p:txBody>
      </p:sp>
      <p:sp>
        <p:nvSpPr>
          <p:cNvPr id="9" name="Espace réservé du contenu 2"/>
          <p:cNvSpPr txBox="1">
            <a:spLocks/>
          </p:cNvSpPr>
          <p:nvPr/>
        </p:nvSpPr>
        <p:spPr>
          <a:xfrm>
            <a:off x="5921322" y="3855543"/>
            <a:ext cx="6081625" cy="1448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b="1" dirty="0" smtClean="0">
                <a:solidFill>
                  <a:schemeClr val="accent5">
                    <a:lumMod val="50000"/>
                  </a:schemeClr>
                </a:solidFill>
                <a:cs typeface="Arial" panose="020B0604020202020204" pitchFamily="34" charset="0"/>
              </a:rPr>
              <a:t>P</a:t>
            </a:r>
            <a:r>
              <a:rPr lang="fr-FR" sz="2400" b="1" baseline="-25000" dirty="0" smtClean="0">
                <a:solidFill>
                  <a:schemeClr val="accent5">
                    <a:lumMod val="50000"/>
                  </a:schemeClr>
                </a:solidFill>
                <a:cs typeface="Arial" panose="020B0604020202020204" pitchFamily="34" charset="0"/>
              </a:rPr>
              <a:t>L</a:t>
            </a:r>
            <a:r>
              <a:rPr lang="fr-FR" sz="2400" b="1" dirty="0" smtClean="0">
                <a:solidFill>
                  <a:schemeClr val="accent5">
                    <a:lumMod val="50000"/>
                  </a:schemeClr>
                </a:solidFill>
                <a:cs typeface="Arial" panose="020B0604020202020204" pitchFamily="34" charset="0"/>
              </a:rPr>
              <a:t> télé-expiratoire </a:t>
            </a:r>
            <a:r>
              <a:rPr lang="fr-FR" sz="2400" dirty="0" smtClean="0">
                <a:cs typeface="Arial" panose="020B0604020202020204" pitchFamily="34" charset="0"/>
              </a:rPr>
              <a:t>= </a:t>
            </a:r>
            <a:r>
              <a:rPr lang="fr-FR" sz="2400" dirty="0" err="1" smtClean="0">
                <a:cs typeface="Arial" panose="020B0604020202020204" pitchFamily="34" charset="0"/>
              </a:rPr>
              <a:t>PEP</a:t>
            </a:r>
            <a:r>
              <a:rPr lang="fr-FR" sz="2400" baseline="-25000" dirty="0" err="1" smtClean="0">
                <a:cs typeface="Arial" panose="020B0604020202020204" pitchFamily="34" charset="0"/>
              </a:rPr>
              <a:t>tot</a:t>
            </a:r>
            <a:r>
              <a:rPr lang="fr-FR" sz="2400" dirty="0" smtClean="0">
                <a:cs typeface="Arial" panose="020B0604020202020204" pitchFamily="34" charset="0"/>
              </a:rPr>
              <a:t> – </a:t>
            </a:r>
            <a:r>
              <a:rPr lang="fr-FR" sz="2400" dirty="0" err="1" smtClean="0">
                <a:cs typeface="Arial" panose="020B0604020202020204" pitchFamily="34" charset="0"/>
              </a:rPr>
              <a:t>P</a:t>
            </a:r>
            <a:r>
              <a:rPr lang="fr-FR" sz="2400" baseline="-25000" dirty="0" err="1" smtClean="0">
                <a:cs typeface="Arial" panose="020B0604020202020204" pitchFamily="34" charset="0"/>
              </a:rPr>
              <a:t>es</a:t>
            </a:r>
            <a:r>
              <a:rPr lang="fr-FR" sz="2400" dirty="0" smtClean="0">
                <a:cs typeface="Arial" panose="020B0604020202020204" pitchFamily="34" charset="0"/>
              </a:rPr>
              <a:t> télé-</a:t>
            </a:r>
            <a:r>
              <a:rPr lang="fr-FR" sz="2400" dirty="0" err="1" smtClean="0">
                <a:cs typeface="Arial" panose="020B0604020202020204" pitchFamily="34" charset="0"/>
              </a:rPr>
              <a:t>expi</a:t>
            </a:r>
            <a:endParaRPr lang="fr-FR" sz="2400" dirty="0" smtClean="0">
              <a:cs typeface="Arial" panose="020B0604020202020204" pitchFamily="34" charset="0"/>
            </a:endParaRPr>
          </a:p>
          <a:p>
            <a:pPr marL="0" indent="0" algn="ctr">
              <a:buFont typeface="Arial" panose="020B0604020202020204" pitchFamily="34" charset="0"/>
              <a:buNone/>
            </a:pPr>
            <a:r>
              <a:rPr lang="fr-FR" sz="2400" dirty="0" smtClean="0">
                <a:cs typeface="Arial" panose="020B0604020202020204" pitchFamily="34" charset="0"/>
              </a:rPr>
              <a:t>Objectif : éviter le </a:t>
            </a:r>
            <a:r>
              <a:rPr lang="fr-FR" sz="2400" dirty="0" smtClean="0">
                <a:solidFill>
                  <a:srgbClr val="FF0000"/>
                </a:solidFill>
                <a:cs typeface="Arial" panose="020B0604020202020204" pitchFamily="34" charset="0"/>
              </a:rPr>
              <a:t>collapsus</a:t>
            </a:r>
          </a:p>
          <a:p>
            <a:pPr algn="ctr">
              <a:buFont typeface="Wingdings" charset="2"/>
              <a:buChar char="Ø"/>
            </a:pPr>
            <a:r>
              <a:rPr lang="fr-FR" sz="2400" dirty="0" smtClean="0">
                <a:cs typeface="Arial" panose="020B0604020202020204" pitchFamily="34" charset="0"/>
              </a:rPr>
              <a:t>P</a:t>
            </a:r>
            <a:r>
              <a:rPr lang="fr-FR" sz="2400" baseline="-25000" dirty="0" smtClean="0">
                <a:cs typeface="Arial" panose="020B0604020202020204" pitchFamily="34" charset="0"/>
              </a:rPr>
              <a:t>L télé-</a:t>
            </a:r>
            <a:r>
              <a:rPr lang="fr-FR" sz="2400" baseline="-25000" dirty="0" err="1" smtClean="0">
                <a:cs typeface="Arial" panose="020B0604020202020204" pitchFamily="34" charset="0"/>
              </a:rPr>
              <a:t>expi</a:t>
            </a:r>
            <a:r>
              <a:rPr lang="fr-FR" sz="2400" baseline="-25000" dirty="0" smtClean="0">
                <a:cs typeface="Arial" panose="020B0604020202020204" pitchFamily="34" charset="0"/>
              </a:rPr>
              <a:t> </a:t>
            </a:r>
            <a:r>
              <a:rPr lang="fr-FR" sz="2400" dirty="0" smtClean="0">
                <a:cs typeface="Arial" panose="020B0604020202020204" pitchFamily="34" charset="0"/>
              </a:rPr>
              <a:t>&gt; 0</a:t>
            </a:r>
          </a:p>
          <a:p>
            <a:pPr marL="0" indent="0" algn="ctr">
              <a:buFont typeface="Arial" panose="020B0604020202020204" pitchFamily="34" charset="0"/>
              <a:buNone/>
            </a:pPr>
            <a:endParaRPr lang="fr-FR" sz="2400" dirty="0" smtClean="0">
              <a:cs typeface="Arial" panose="020B0604020202020204" pitchFamily="34" charset="0"/>
            </a:endParaRPr>
          </a:p>
          <a:p>
            <a:pPr marL="0" indent="0" algn="ctr">
              <a:buFont typeface="Arial" panose="020B0604020202020204" pitchFamily="34" charset="0"/>
              <a:buNone/>
            </a:pPr>
            <a:endParaRPr lang="fr-FR" sz="2400" dirty="0" smtClean="0">
              <a:cs typeface="Arial" panose="020B0604020202020204" pitchFamily="34" charset="0"/>
            </a:endParaRPr>
          </a:p>
          <a:p>
            <a:pPr marL="0" indent="0" algn="ctr">
              <a:buFont typeface="Arial" panose="020B0604020202020204" pitchFamily="34" charset="0"/>
              <a:buNone/>
            </a:pPr>
            <a:endParaRPr lang="fr-FR" sz="2400" dirty="0" smtClean="0">
              <a:cs typeface="Arial" panose="020B0604020202020204" pitchFamily="34" charset="0"/>
            </a:endParaRPr>
          </a:p>
        </p:txBody>
      </p:sp>
      <p:sp>
        <p:nvSpPr>
          <p:cNvPr id="10" name="Espace réservé du contenu 2"/>
          <p:cNvSpPr txBox="1">
            <a:spLocks/>
          </p:cNvSpPr>
          <p:nvPr/>
        </p:nvSpPr>
        <p:spPr>
          <a:xfrm>
            <a:off x="623393" y="1632039"/>
            <a:ext cx="11016911" cy="1489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600" b="1" dirty="0" smtClean="0">
                <a:solidFill>
                  <a:schemeClr val="accent5">
                    <a:lumMod val="50000"/>
                  </a:schemeClr>
                </a:solidFill>
                <a:cs typeface="Arial" panose="020B0604020202020204" pitchFamily="34" charset="0"/>
              </a:rPr>
              <a:t>P</a:t>
            </a:r>
            <a:r>
              <a:rPr lang="fr-FR" sz="2600" b="1" baseline="-25000" dirty="0" smtClean="0">
                <a:solidFill>
                  <a:schemeClr val="accent5">
                    <a:lumMod val="50000"/>
                  </a:schemeClr>
                </a:solidFill>
                <a:cs typeface="Arial" panose="020B0604020202020204" pitchFamily="34" charset="0"/>
              </a:rPr>
              <a:t>L</a:t>
            </a:r>
            <a:r>
              <a:rPr lang="fr-FR" sz="2600" b="1" dirty="0" smtClean="0">
                <a:solidFill>
                  <a:schemeClr val="accent5">
                    <a:lumMod val="50000"/>
                  </a:schemeClr>
                </a:solidFill>
                <a:cs typeface="Arial" panose="020B0604020202020204" pitchFamily="34" charset="0"/>
              </a:rPr>
              <a:t> = Pression de distension du poumon</a:t>
            </a:r>
          </a:p>
          <a:p>
            <a:pPr marL="0" indent="0" algn="ctr">
              <a:buFont typeface="Arial" panose="020B0604020202020204" pitchFamily="34" charset="0"/>
              <a:buNone/>
            </a:pPr>
            <a:r>
              <a:rPr lang="fr-FR" sz="2600" dirty="0" smtClean="0">
                <a:cs typeface="Arial" panose="020B0604020202020204" pitchFamily="34" charset="0"/>
              </a:rPr>
              <a:t>P</a:t>
            </a:r>
            <a:r>
              <a:rPr lang="fr-FR" sz="2600" baseline="-25000" dirty="0" smtClean="0">
                <a:cs typeface="Arial" panose="020B0604020202020204" pitchFamily="34" charset="0"/>
              </a:rPr>
              <a:t>L </a:t>
            </a:r>
            <a:r>
              <a:rPr lang="fr-FR" sz="2600" dirty="0" smtClean="0">
                <a:cs typeface="Arial" panose="020B0604020202020204" pitchFamily="34" charset="0"/>
              </a:rPr>
              <a:t>= Pression alvéolaire – pression pleurale</a:t>
            </a:r>
          </a:p>
          <a:p>
            <a:pPr marL="0" indent="0" algn="ctr">
              <a:buFont typeface="Arial" panose="020B0604020202020204" pitchFamily="34" charset="0"/>
              <a:buNone/>
            </a:pPr>
            <a:r>
              <a:rPr lang="fr-FR" sz="2600" dirty="0" smtClean="0">
                <a:cs typeface="Arial" panose="020B0604020202020204" pitchFamily="34" charset="0"/>
              </a:rPr>
              <a:t>P</a:t>
            </a:r>
            <a:r>
              <a:rPr lang="fr-FR" sz="2600" baseline="-25000" dirty="0" smtClean="0">
                <a:cs typeface="Arial" panose="020B0604020202020204" pitchFamily="34" charset="0"/>
              </a:rPr>
              <a:t>L </a:t>
            </a:r>
            <a:r>
              <a:rPr lang="fr-FR" sz="2600" dirty="0" smtClean="0">
                <a:cs typeface="Arial" panose="020B0604020202020204" pitchFamily="34" charset="0"/>
              </a:rPr>
              <a:t>= </a:t>
            </a:r>
            <a:r>
              <a:rPr lang="fr-FR" sz="2600" dirty="0" err="1" smtClean="0">
                <a:cs typeface="Arial" panose="020B0604020202020204" pitchFamily="34" charset="0"/>
              </a:rPr>
              <a:t>P</a:t>
            </a:r>
            <a:r>
              <a:rPr lang="fr-FR" sz="2600" baseline="-25000" dirty="0" err="1" smtClean="0">
                <a:cs typeface="Arial" panose="020B0604020202020204" pitchFamily="34" charset="0"/>
              </a:rPr>
              <a:t>aw</a:t>
            </a:r>
            <a:r>
              <a:rPr lang="fr-FR" sz="2600" dirty="0" smtClean="0">
                <a:cs typeface="Arial" panose="020B0604020202020204" pitchFamily="34" charset="0"/>
              </a:rPr>
              <a:t> </a:t>
            </a:r>
            <a:r>
              <a:rPr lang="mr-IN" sz="2600" dirty="0" smtClean="0">
                <a:cs typeface="Arial" panose="020B0604020202020204" pitchFamily="34" charset="0"/>
              </a:rPr>
              <a:t>–</a:t>
            </a:r>
            <a:r>
              <a:rPr lang="fr-FR" sz="2600" dirty="0" smtClean="0">
                <a:cs typeface="Arial" panose="020B0604020202020204" pitchFamily="34" charset="0"/>
              </a:rPr>
              <a:t> </a:t>
            </a:r>
            <a:r>
              <a:rPr lang="fr-FR" sz="2600" dirty="0" err="1" smtClean="0">
                <a:cs typeface="Arial" panose="020B0604020202020204" pitchFamily="34" charset="0"/>
              </a:rPr>
              <a:t>P</a:t>
            </a:r>
            <a:r>
              <a:rPr lang="fr-FR" sz="2600" baseline="-25000" dirty="0" err="1" smtClean="0">
                <a:cs typeface="Arial" panose="020B0604020202020204" pitchFamily="34" charset="0"/>
              </a:rPr>
              <a:t>pl</a:t>
            </a:r>
            <a:r>
              <a:rPr lang="fr-FR" sz="2600" baseline="-25000" dirty="0" smtClean="0">
                <a:cs typeface="Arial" panose="020B0604020202020204" pitchFamily="34" charset="0"/>
              </a:rPr>
              <a:t> </a:t>
            </a:r>
            <a:r>
              <a:rPr lang="fr-FR" sz="2600" dirty="0" smtClean="0">
                <a:cs typeface="Arial" panose="020B0604020202020204" pitchFamily="34" charset="0"/>
              </a:rPr>
              <a:t> (si débit = 0)</a:t>
            </a:r>
          </a:p>
          <a:p>
            <a:pPr marL="0" indent="0" algn="ctr">
              <a:buFont typeface="Arial" panose="020B0604020202020204" pitchFamily="34" charset="0"/>
              <a:buNone/>
            </a:pPr>
            <a:endParaRPr lang="fr-FR" sz="2600" dirty="0" smtClean="0">
              <a:cs typeface="Arial" panose="020B0604020202020204" pitchFamily="34" charset="0"/>
            </a:endParaRPr>
          </a:p>
          <a:p>
            <a:pPr marL="0" indent="0" algn="ctr">
              <a:buFont typeface="Arial" panose="020B0604020202020204" pitchFamily="34" charset="0"/>
              <a:buNone/>
            </a:pPr>
            <a:endParaRPr lang="fr-FR" sz="2600" dirty="0" smtClean="0">
              <a:cs typeface="Arial" panose="020B0604020202020204" pitchFamily="34" charset="0"/>
            </a:endParaRPr>
          </a:p>
        </p:txBody>
      </p:sp>
    </p:spTree>
    <p:extLst>
      <p:ext uri="{BB962C8B-B14F-4D97-AF65-F5344CB8AC3E}">
        <p14:creationId xmlns:p14="http://schemas.microsoft.com/office/powerpoint/2010/main" val="675828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623393" y="997111"/>
            <a:ext cx="7490460" cy="5830203"/>
          </a:xfrm>
          <a:prstGeom prst="rect">
            <a:avLst/>
          </a:prstGeom>
        </p:spPr>
      </p:pic>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télé-expiratoire : prévenir l’</a:t>
            </a:r>
            <a:r>
              <a:rPr lang="fr-FR" sz="3800" b="1" dirty="0" err="1" smtClean="0">
                <a:solidFill>
                  <a:schemeClr val="accent5">
                    <a:lumMod val="50000"/>
                  </a:schemeClr>
                </a:solidFill>
              </a:rPr>
              <a:t>atélectrauma</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ZoneTexte 8">
            <a:extLst>
              <a:ext uri="{FF2B5EF4-FFF2-40B4-BE49-F238E27FC236}">
                <a16:creationId xmlns:a16="http://schemas.microsoft.com/office/drawing/2014/main" id="{15D7BB8B-4BD3-C3EB-77F3-D5742B103CB0}"/>
              </a:ext>
            </a:extLst>
          </p:cNvPr>
          <p:cNvSpPr txBox="1"/>
          <p:nvPr/>
        </p:nvSpPr>
        <p:spPr>
          <a:xfrm>
            <a:off x="8113853" y="6304094"/>
            <a:ext cx="4078147" cy="523220"/>
          </a:xfrm>
          <a:prstGeom prst="rect">
            <a:avLst/>
          </a:prstGeom>
          <a:noFill/>
        </p:spPr>
        <p:txBody>
          <a:bodyPr wrap="square" rtlCol="0">
            <a:spAutoFit/>
          </a:bodyPr>
          <a:lstStyle/>
          <a:p>
            <a:r>
              <a:rPr lang="fr-FR" sz="1400" i="1" dirty="0" err="1" smtClean="0"/>
              <a:t>Talmor</a:t>
            </a:r>
            <a:r>
              <a:rPr lang="fr-FR" sz="1400" i="1" dirty="0" smtClean="0"/>
              <a:t> D </a:t>
            </a:r>
            <a:r>
              <a:rPr lang="fr-FR" sz="1400" i="1" dirty="0"/>
              <a:t>et al. </a:t>
            </a:r>
            <a:r>
              <a:rPr lang="fr-FR" sz="1400" i="1" dirty="0" smtClean="0"/>
              <a:t>N </a:t>
            </a:r>
            <a:r>
              <a:rPr lang="fr-FR" sz="1400" i="1" dirty="0" err="1" smtClean="0"/>
              <a:t>Engl</a:t>
            </a:r>
            <a:r>
              <a:rPr lang="fr-FR" sz="1400" i="1" dirty="0" smtClean="0"/>
              <a:t> J Med. </a:t>
            </a:r>
            <a:r>
              <a:rPr lang="fr-FR" sz="1400" i="1" dirty="0"/>
              <a:t>2008; </a:t>
            </a:r>
            <a:r>
              <a:rPr lang="fr-FR" sz="1400" i="1" dirty="0" err="1"/>
              <a:t>Nov</a:t>
            </a:r>
            <a:r>
              <a:rPr lang="fr-FR" sz="1400" i="1" dirty="0"/>
              <a:t> 13;359(20):2095-104</a:t>
            </a:r>
          </a:p>
        </p:txBody>
      </p:sp>
    </p:spTree>
    <p:extLst>
      <p:ext uri="{BB962C8B-B14F-4D97-AF65-F5344CB8AC3E}">
        <p14:creationId xmlns:p14="http://schemas.microsoft.com/office/powerpoint/2010/main" val="292195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télé-expiratoire : prévenir l’</a:t>
            </a:r>
            <a:r>
              <a:rPr lang="fr-FR" sz="3800" b="1" dirty="0" err="1" smtClean="0">
                <a:solidFill>
                  <a:schemeClr val="accent5">
                    <a:lumMod val="50000"/>
                  </a:schemeClr>
                </a:solidFill>
              </a:rPr>
              <a:t>atélectrauma</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ZoneTexte 8">
            <a:extLst>
              <a:ext uri="{FF2B5EF4-FFF2-40B4-BE49-F238E27FC236}">
                <a16:creationId xmlns:a16="http://schemas.microsoft.com/office/drawing/2014/main" id="{15D7BB8B-4BD3-C3EB-77F3-D5742B103CB0}"/>
              </a:ext>
            </a:extLst>
          </p:cNvPr>
          <p:cNvSpPr txBox="1"/>
          <p:nvPr/>
        </p:nvSpPr>
        <p:spPr>
          <a:xfrm>
            <a:off x="2075149" y="6215773"/>
            <a:ext cx="8041701" cy="307777"/>
          </a:xfrm>
          <a:prstGeom prst="rect">
            <a:avLst/>
          </a:prstGeom>
          <a:noFill/>
        </p:spPr>
        <p:txBody>
          <a:bodyPr wrap="square" rtlCol="0">
            <a:spAutoFit/>
          </a:bodyPr>
          <a:lstStyle/>
          <a:p>
            <a:pPr algn="r"/>
            <a:r>
              <a:rPr lang="fr-FR" sz="1400" i="1" dirty="0" err="1" smtClean="0"/>
              <a:t>Talmor</a:t>
            </a:r>
            <a:r>
              <a:rPr lang="fr-FR" sz="1400" i="1" dirty="0" smtClean="0"/>
              <a:t> D </a:t>
            </a:r>
            <a:r>
              <a:rPr lang="fr-FR" sz="1400" i="1" dirty="0"/>
              <a:t>et al. </a:t>
            </a:r>
            <a:r>
              <a:rPr lang="fr-FR" sz="1400" i="1" dirty="0" smtClean="0"/>
              <a:t>N </a:t>
            </a:r>
            <a:r>
              <a:rPr lang="fr-FR" sz="1400" i="1" dirty="0" err="1" smtClean="0"/>
              <a:t>Engl</a:t>
            </a:r>
            <a:r>
              <a:rPr lang="fr-FR" sz="1400" i="1" dirty="0" smtClean="0"/>
              <a:t> J Med. </a:t>
            </a:r>
            <a:r>
              <a:rPr lang="fr-FR" sz="1400" i="1" dirty="0"/>
              <a:t>2008; </a:t>
            </a:r>
            <a:r>
              <a:rPr lang="fr-FR" sz="1400" i="1" dirty="0" err="1"/>
              <a:t>Nov</a:t>
            </a:r>
            <a:r>
              <a:rPr lang="fr-FR" sz="1400" i="1" dirty="0"/>
              <a:t> 13;359(20):2095-104</a:t>
            </a:r>
          </a:p>
        </p:txBody>
      </p:sp>
      <p:pic>
        <p:nvPicPr>
          <p:cNvPr id="4" name="Image 3"/>
          <p:cNvPicPr>
            <a:picLocks noChangeAspect="1"/>
          </p:cNvPicPr>
          <p:nvPr/>
        </p:nvPicPr>
        <p:blipFill>
          <a:blip r:embed="rId3"/>
          <a:stretch>
            <a:fillRect/>
          </a:stretch>
        </p:blipFill>
        <p:spPr>
          <a:xfrm>
            <a:off x="2075149" y="1074426"/>
            <a:ext cx="8041701" cy="5122307"/>
          </a:xfrm>
          <a:prstGeom prst="rect">
            <a:avLst/>
          </a:prstGeom>
        </p:spPr>
      </p:pic>
    </p:spTree>
    <p:extLst>
      <p:ext uri="{BB962C8B-B14F-4D97-AF65-F5344CB8AC3E}">
        <p14:creationId xmlns:p14="http://schemas.microsoft.com/office/powerpoint/2010/main" val="6435020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télé-expiratoire : prévenir l’</a:t>
            </a:r>
            <a:r>
              <a:rPr lang="fr-FR" sz="3800" b="1" dirty="0" err="1" smtClean="0">
                <a:solidFill>
                  <a:schemeClr val="accent5">
                    <a:lumMod val="50000"/>
                  </a:schemeClr>
                </a:solidFill>
              </a:rPr>
              <a:t>atélectrauma</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ZoneTexte 8">
            <a:extLst>
              <a:ext uri="{FF2B5EF4-FFF2-40B4-BE49-F238E27FC236}">
                <a16:creationId xmlns:a16="http://schemas.microsoft.com/office/drawing/2014/main" id="{15D7BB8B-4BD3-C3EB-77F3-D5742B103CB0}"/>
              </a:ext>
            </a:extLst>
          </p:cNvPr>
          <p:cNvSpPr txBox="1"/>
          <p:nvPr/>
        </p:nvSpPr>
        <p:spPr>
          <a:xfrm>
            <a:off x="623393" y="5505988"/>
            <a:ext cx="5415487" cy="307777"/>
          </a:xfrm>
          <a:prstGeom prst="rect">
            <a:avLst/>
          </a:prstGeom>
          <a:noFill/>
        </p:spPr>
        <p:txBody>
          <a:bodyPr wrap="square" rtlCol="0">
            <a:spAutoFit/>
          </a:bodyPr>
          <a:lstStyle/>
          <a:p>
            <a:r>
              <a:rPr lang="fr-FR" sz="1400" i="1" dirty="0" err="1" smtClean="0"/>
              <a:t>Beitler</a:t>
            </a:r>
            <a:r>
              <a:rPr lang="fr-FR" sz="1400" i="1" dirty="0" smtClean="0"/>
              <a:t> J et al. JAMA. </a:t>
            </a:r>
            <a:r>
              <a:rPr lang="fr-FR" sz="1400" i="1" dirty="0"/>
              <a:t>2019; Mar 5;321(9):846-857 </a:t>
            </a:r>
          </a:p>
        </p:txBody>
      </p:sp>
      <p:pic>
        <p:nvPicPr>
          <p:cNvPr id="4" name="Image 3"/>
          <p:cNvPicPr>
            <a:picLocks noChangeAspect="1"/>
          </p:cNvPicPr>
          <p:nvPr/>
        </p:nvPicPr>
        <p:blipFill>
          <a:blip r:embed="rId3"/>
          <a:stretch>
            <a:fillRect/>
          </a:stretch>
        </p:blipFill>
        <p:spPr>
          <a:xfrm>
            <a:off x="625087" y="1762857"/>
            <a:ext cx="5400000" cy="3670170"/>
          </a:xfrm>
          <a:prstGeom prst="rect">
            <a:avLst/>
          </a:prstGeom>
        </p:spPr>
      </p:pic>
      <p:pic>
        <p:nvPicPr>
          <p:cNvPr id="7" name="Image 6"/>
          <p:cNvPicPr>
            <a:picLocks noChangeAspect="1"/>
          </p:cNvPicPr>
          <p:nvPr/>
        </p:nvPicPr>
        <p:blipFill>
          <a:blip r:embed="rId4"/>
          <a:stretch>
            <a:fillRect/>
          </a:stretch>
        </p:blipFill>
        <p:spPr>
          <a:xfrm>
            <a:off x="6025087" y="1762857"/>
            <a:ext cx="5400000" cy="3670170"/>
          </a:xfrm>
          <a:prstGeom prst="rect">
            <a:avLst/>
          </a:prstGeom>
        </p:spPr>
      </p:pic>
      <p:sp>
        <p:nvSpPr>
          <p:cNvPr id="13" name="ZoneTexte 12">
            <a:extLst>
              <a:ext uri="{FF2B5EF4-FFF2-40B4-BE49-F238E27FC236}">
                <a16:creationId xmlns:a16="http://schemas.microsoft.com/office/drawing/2014/main" id="{15D7BB8B-4BD3-C3EB-77F3-D5742B103CB0}"/>
              </a:ext>
            </a:extLst>
          </p:cNvPr>
          <p:cNvSpPr txBox="1"/>
          <p:nvPr/>
        </p:nvSpPr>
        <p:spPr>
          <a:xfrm>
            <a:off x="6211024" y="5505987"/>
            <a:ext cx="5415487" cy="307777"/>
          </a:xfrm>
          <a:prstGeom prst="rect">
            <a:avLst/>
          </a:prstGeom>
          <a:noFill/>
        </p:spPr>
        <p:txBody>
          <a:bodyPr wrap="square" rtlCol="0">
            <a:spAutoFit/>
          </a:bodyPr>
          <a:lstStyle/>
          <a:p>
            <a:r>
              <a:rPr lang="fr-FR" sz="1400" i="1" dirty="0" smtClean="0"/>
              <a:t>Chen L et al. Intensive Care Med. 2022</a:t>
            </a:r>
            <a:r>
              <a:rPr lang="fr-FR" sz="1400" i="1" dirty="0"/>
              <a:t>; Jul;48(7):888-898</a:t>
            </a:r>
          </a:p>
        </p:txBody>
      </p:sp>
    </p:spTree>
    <p:extLst>
      <p:ext uri="{BB962C8B-B14F-4D97-AF65-F5344CB8AC3E}">
        <p14:creationId xmlns:p14="http://schemas.microsoft.com/office/powerpoint/2010/main" val="1643504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063" y="36282"/>
            <a:ext cx="7949873" cy="6785436"/>
          </a:xfrm>
          <a:prstGeom prst="rect">
            <a:avLst/>
          </a:prstGeom>
        </p:spPr>
      </p:pic>
    </p:spTree>
    <p:extLst>
      <p:ext uri="{BB962C8B-B14F-4D97-AF65-F5344CB8AC3E}">
        <p14:creationId xmlns:p14="http://schemas.microsoft.com/office/powerpoint/2010/main" val="4276277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303708" y="1"/>
            <a:ext cx="9584584" cy="6858000"/>
          </a:xfrm>
          <a:prstGeom prst="rect">
            <a:avLst/>
          </a:prstGeom>
        </p:spPr>
      </p:pic>
    </p:spTree>
    <p:extLst>
      <p:ext uri="{BB962C8B-B14F-4D97-AF65-F5344CB8AC3E}">
        <p14:creationId xmlns:p14="http://schemas.microsoft.com/office/powerpoint/2010/main" val="3875109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975732" y="0"/>
            <a:ext cx="10240537" cy="6872789"/>
          </a:xfrm>
          <a:prstGeom prst="rect">
            <a:avLst/>
          </a:prstGeom>
        </p:spPr>
      </p:pic>
    </p:spTree>
    <p:extLst>
      <p:ext uri="{BB962C8B-B14F-4D97-AF65-F5344CB8AC3E}">
        <p14:creationId xmlns:p14="http://schemas.microsoft.com/office/powerpoint/2010/main" val="1161730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93891" y="1"/>
            <a:ext cx="9604218" cy="6858000"/>
          </a:xfrm>
          <a:prstGeom prst="rect">
            <a:avLst/>
          </a:prstGeom>
        </p:spPr>
      </p:pic>
    </p:spTree>
    <p:extLst>
      <p:ext uri="{BB962C8B-B14F-4D97-AF65-F5344CB8AC3E}">
        <p14:creationId xmlns:p14="http://schemas.microsoft.com/office/powerpoint/2010/main" val="4225906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Image 2"/>
          <p:cNvPicPr>
            <a:picLocks noChangeAspect="1"/>
          </p:cNvPicPr>
          <p:nvPr/>
        </p:nvPicPr>
        <p:blipFill rotWithShape="1">
          <a:blip r:embed="rId3"/>
          <a:srcRect l="4520" r="4709"/>
          <a:stretch/>
        </p:blipFill>
        <p:spPr>
          <a:xfrm>
            <a:off x="4197751" y="1479063"/>
            <a:ext cx="7384649" cy="4686954"/>
          </a:xfrm>
          <a:prstGeom prst="rect">
            <a:avLst/>
          </a:prstGeom>
        </p:spPr>
      </p:pic>
      <p:sp>
        <p:nvSpPr>
          <p:cNvPr id="4" name="Ellipse 3"/>
          <p:cNvSpPr/>
          <p:nvPr/>
        </p:nvSpPr>
        <p:spPr>
          <a:xfrm>
            <a:off x="7839917" y="3970117"/>
            <a:ext cx="243069" cy="231493"/>
          </a:xfrm>
          <a:prstGeom prst="ellipse">
            <a:avLst/>
          </a:prstGeom>
          <a:solidFill>
            <a:schemeClr val="accent6">
              <a:lumMod val="75000"/>
              <a:alpha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p:cNvGrpSpPr/>
          <p:nvPr/>
        </p:nvGrpSpPr>
        <p:grpSpPr>
          <a:xfrm>
            <a:off x="3073078" y="1479063"/>
            <a:ext cx="1435261" cy="5056286"/>
            <a:chOff x="3073078" y="1479063"/>
            <a:chExt cx="1435261" cy="5056286"/>
          </a:xfrm>
        </p:grpSpPr>
        <p:sp>
          <p:nvSpPr>
            <p:cNvPr id="7" name="Triangle isocèle 6"/>
            <p:cNvSpPr/>
            <p:nvPr/>
          </p:nvSpPr>
          <p:spPr>
            <a:xfrm>
              <a:off x="3553428" y="1479063"/>
              <a:ext cx="474562" cy="4686954"/>
            </a:xfrm>
            <a:prstGeom prst="triangle">
              <a:avLst/>
            </a:prstGeom>
            <a:gradFill>
              <a:gsLst>
                <a:gs pos="0">
                  <a:schemeClr val="accent6">
                    <a:lumMod val="20000"/>
                    <a:lumOff val="80000"/>
                  </a:schemeClr>
                </a:gs>
                <a:gs pos="51000">
                  <a:schemeClr val="accent6">
                    <a:lumMod val="40000"/>
                    <a:lumOff val="60000"/>
                  </a:schemeClr>
                </a:gs>
                <a:gs pos="75000">
                  <a:schemeClr val="accent6">
                    <a:lumMod val="60000"/>
                    <a:lumOff val="40000"/>
                  </a:schemeClr>
                </a:gs>
                <a:gs pos="100000">
                  <a:schemeClr val="accent6">
                    <a:lumMod val="75000"/>
                  </a:schemeClr>
                </a:gs>
              </a:gsLst>
              <a:lin ang="5400000" scaled="1"/>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073078" y="6166017"/>
              <a:ext cx="1435261" cy="369332"/>
            </a:xfrm>
            <a:prstGeom prst="rect">
              <a:avLst/>
            </a:prstGeom>
            <a:noFill/>
          </p:spPr>
          <p:txBody>
            <a:bodyPr wrap="square" rtlCol="0">
              <a:spAutoFit/>
            </a:bodyPr>
            <a:lstStyle/>
            <a:p>
              <a:pPr algn="ctr"/>
              <a:r>
                <a:rPr lang="fr-FR" b="1" dirty="0" err="1" smtClean="0">
                  <a:solidFill>
                    <a:schemeClr val="accent6">
                      <a:lumMod val="50000"/>
                    </a:schemeClr>
                  </a:solidFill>
                </a:rPr>
                <a:t>Ppl</a:t>
              </a:r>
              <a:endParaRPr lang="fr-FR" b="1" dirty="0">
                <a:solidFill>
                  <a:schemeClr val="accent6">
                    <a:lumMod val="50000"/>
                  </a:schemeClr>
                </a:solidFill>
              </a:endParaRPr>
            </a:p>
          </p:txBody>
        </p:sp>
      </p:grpSp>
      <p:cxnSp>
        <p:nvCxnSpPr>
          <p:cNvPr id="10" name="Connecteur droit 9"/>
          <p:cNvCxnSpPr/>
          <p:nvPr/>
        </p:nvCxnSpPr>
        <p:spPr>
          <a:xfrm>
            <a:off x="4676172" y="3970117"/>
            <a:ext cx="49655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76172" y="4386276"/>
            <a:ext cx="49655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868026" y="3970118"/>
            <a:ext cx="1053296" cy="369332"/>
          </a:xfrm>
          <a:prstGeom prst="rect">
            <a:avLst/>
          </a:prstGeom>
          <a:noFill/>
        </p:spPr>
        <p:txBody>
          <a:bodyPr wrap="square" rtlCol="0">
            <a:spAutoFit/>
          </a:bodyPr>
          <a:lstStyle/>
          <a:p>
            <a:r>
              <a:rPr lang="fr-FR" b="1" dirty="0" err="1" smtClean="0">
                <a:solidFill>
                  <a:schemeClr val="accent6">
                    <a:lumMod val="75000"/>
                  </a:schemeClr>
                </a:solidFill>
              </a:rPr>
              <a:t>Pes</a:t>
            </a:r>
            <a:r>
              <a:rPr lang="fr-FR" b="1" dirty="0" smtClean="0">
                <a:solidFill>
                  <a:schemeClr val="accent6">
                    <a:lumMod val="75000"/>
                  </a:schemeClr>
                </a:solidFill>
              </a:rPr>
              <a:t> = </a:t>
            </a:r>
            <a:r>
              <a:rPr lang="fr-FR" b="1" dirty="0" err="1" smtClean="0">
                <a:solidFill>
                  <a:schemeClr val="accent6">
                    <a:lumMod val="75000"/>
                  </a:schemeClr>
                </a:solidFill>
              </a:rPr>
              <a:t>Ppl</a:t>
            </a:r>
            <a:endParaRPr lang="fr-FR" b="1" dirty="0">
              <a:solidFill>
                <a:schemeClr val="accent6">
                  <a:lumMod val="75000"/>
                </a:schemeClr>
              </a:solidFill>
            </a:endParaRPr>
          </a:p>
        </p:txBody>
      </p:sp>
      <p:sp>
        <p:nvSpPr>
          <p:cNvPr id="16" name="ZoneTexte 15"/>
          <p:cNvSpPr txBox="1"/>
          <p:nvPr/>
        </p:nvSpPr>
        <p:spPr>
          <a:xfrm>
            <a:off x="4868026" y="4617769"/>
            <a:ext cx="1053296" cy="369332"/>
          </a:xfrm>
          <a:prstGeom prst="rect">
            <a:avLst/>
          </a:prstGeom>
          <a:noFill/>
        </p:spPr>
        <p:txBody>
          <a:bodyPr wrap="square" rtlCol="0">
            <a:spAutoFit/>
          </a:bodyPr>
          <a:lstStyle/>
          <a:p>
            <a:r>
              <a:rPr lang="fr-FR" b="1" dirty="0" err="1" smtClean="0">
                <a:solidFill>
                  <a:schemeClr val="accent6">
                    <a:lumMod val="75000"/>
                  </a:schemeClr>
                </a:solidFill>
              </a:rPr>
              <a:t>Pes</a:t>
            </a:r>
            <a:r>
              <a:rPr lang="fr-FR" b="1" dirty="0" smtClean="0">
                <a:solidFill>
                  <a:schemeClr val="accent6">
                    <a:lumMod val="75000"/>
                  </a:schemeClr>
                </a:solidFill>
              </a:rPr>
              <a:t> &lt; </a:t>
            </a:r>
            <a:r>
              <a:rPr lang="fr-FR" b="1" dirty="0" err="1" smtClean="0">
                <a:solidFill>
                  <a:schemeClr val="accent6">
                    <a:lumMod val="75000"/>
                  </a:schemeClr>
                </a:solidFill>
              </a:rPr>
              <a:t>Ppl</a:t>
            </a:r>
            <a:endParaRPr lang="fr-FR" b="1" dirty="0">
              <a:solidFill>
                <a:schemeClr val="accent6">
                  <a:lumMod val="75000"/>
                </a:schemeClr>
              </a:solidFill>
            </a:endParaRPr>
          </a:p>
        </p:txBody>
      </p:sp>
      <p:sp>
        <p:nvSpPr>
          <p:cNvPr id="17" name="ZoneTexte 16"/>
          <p:cNvSpPr txBox="1"/>
          <p:nvPr/>
        </p:nvSpPr>
        <p:spPr>
          <a:xfrm>
            <a:off x="4868026" y="3197209"/>
            <a:ext cx="1053296" cy="369332"/>
          </a:xfrm>
          <a:prstGeom prst="rect">
            <a:avLst/>
          </a:prstGeom>
          <a:noFill/>
        </p:spPr>
        <p:txBody>
          <a:bodyPr wrap="square" rtlCol="0">
            <a:spAutoFit/>
          </a:bodyPr>
          <a:lstStyle/>
          <a:p>
            <a:r>
              <a:rPr lang="fr-FR" b="1" dirty="0" err="1" smtClean="0">
                <a:solidFill>
                  <a:schemeClr val="accent6">
                    <a:lumMod val="75000"/>
                  </a:schemeClr>
                </a:solidFill>
              </a:rPr>
              <a:t>Pes</a:t>
            </a:r>
            <a:r>
              <a:rPr lang="fr-FR" b="1" dirty="0" smtClean="0">
                <a:solidFill>
                  <a:schemeClr val="accent6">
                    <a:lumMod val="75000"/>
                  </a:schemeClr>
                </a:solidFill>
              </a:rPr>
              <a:t> &gt; </a:t>
            </a:r>
            <a:r>
              <a:rPr lang="fr-FR" b="1" dirty="0" err="1" smtClean="0">
                <a:solidFill>
                  <a:schemeClr val="accent6">
                    <a:lumMod val="75000"/>
                  </a:schemeClr>
                </a:solidFill>
              </a:rPr>
              <a:t>Ppl</a:t>
            </a:r>
            <a:endParaRPr lang="fr-FR" b="1" dirty="0">
              <a:solidFill>
                <a:schemeClr val="accent6">
                  <a:lumMod val="75000"/>
                </a:schemeClr>
              </a:solidFill>
            </a:endParaRPr>
          </a:p>
        </p:txBody>
      </p:sp>
      <p:sp>
        <p:nvSpPr>
          <p:cNvPr id="20" name="Rectangle 19"/>
          <p:cNvSpPr/>
          <p:nvPr/>
        </p:nvSpPr>
        <p:spPr>
          <a:xfrm>
            <a:off x="609600" y="3446897"/>
            <a:ext cx="1959447" cy="523220"/>
          </a:xfrm>
          <a:prstGeom prst="rect">
            <a:avLst/>
          </a:prstGeom>
        </p:spPr>
        <p:txBody>
          <a:bodyPr wrap="none">
            <a:spAutoFit/>
          </a:bodyPr>
          <a:lstStyle/>
          <a:p>
            <a:r>
              <a:rPr lang="fr-FR" sz="2800" dirty="0">
                <a:solidFill>
                  <a:schemeClr val="accent5">
                    <a:lumMod val="50000"/>
                  </a:schemeClr>
                </a:solidFill>
                <a:cs typeface="Arial" panose="020B0604020202020204" pitchFamily="34" charset="0"/>
              </a:rPr>
              <a:t>P</a:t>
            </a:r>
            <a:r>
              <a:rPr lang="fr-FR" sz="2800" baseline="-25000" dirty="0">
                <a:solidFill>
                  <a:schemeClr val="accent5">
                    <a:lumMod val="50000"/>
                  </a:schemeClr>
                </a:solidFill>
                <a:cs typeface="Arial" panose="020B0604020202020204" pitchFamily="34" charset="0"/>
              </a:rPr>
              <a:t>L </a:t>
            </a:r>
            <a:r>
              <a:rPr lang="fr-FR" sz="2800" dirty="0">
                <a:solidFill>
                  <a:schemeClr val="accent5">
                    <a:lumMod val="50000"/>
                  </a:schemeClr>
                </a:solidFill>
                <a:cs typeface="Arial" panose="020B0604020202020204" pitchFamily="34" charset="0"/>
              </a:rPr>
              <a:t>= </a:t>
            </a:r>
            <a:r>
              <a:rPr lang="fr-FR" sz="2800" dirty="0" err="1">
                <a:solidFill>
                  <a:schemeClr val="accent5">
                    <a:lumMod val="50000"/>
                  </a:schemeClr>
                </a:solidFill>
                <a:cs typeface="Arial" panose="020B0604020202020204" pitchFamily="34" charset="0"/>
              </a:rPr>
              <a:t>P</a:t>
            </a:r>
            <a:r>
              <a:rPr lang="fr-FR" sz="2800" baseline="-25000" dirty="0" err="1">
                <a:solidFill>
                  <a:schemeClr val="accent5">
                    <a:lumMod val="50000"/>
                  </a:schemeClr>
                </a:solidFill>
                <a:cs typeface="Arial" panose="020B0604020202020204" pitchFamily="34" charset="0"/>
              </a:rPr>
              <a:t>aw</a:t>
            </a:r>
            <a:r>
              <a:rPr lang="fr-FR" sz="2800" dirty="0">
                <a:solidFill>
                  <a:schemeClr val="accent5">
                    <a:lumMod val="50000"/>
                  </a:schemeClr>
                </a:solidFill>
                <a:cs typeface="Arial" panose="020B0604020202020204" pitchFamily="34" charset="0"/>
              </a:rPr>
              <a:t> </a:t>
            </a:r>
            <a:r>
              <a:rPr lang="mr-IN" sz="2800" dirty="0">
                <a:solidFill>
                  <a:schemeClr val="accent5">
                    <a:lumMod val="50000"/>
                  </a:schemeClr>
                </a:solidFill>
                <a:cs typeface="Arial" panose="020B0604020202020204" pitchFamily="34" charset="0"/>
              </a:rPr>
              <a:t>–</a:t>
            </a:r>
            <a:r>
              <a:rPr lang="fr-FR" sz="2800" dirty="0">
                <a:solidFill>
                  <a:schemeClr val="accent5">
                    <a:lumMod val="50000"/>
                  </a:schemeClr>
                </a:solidFill>
                <a:cs typeface="Arial" panose="020B0604020202020204" pitchFamily="34" charset="0"/>
              </a:rPr>
              <a:t> </a:t>
            </a:r>
            <a:r>
              <a:rPr lang="fr-FR" sz="2800" dirty="0" err="1">
                <a:solidFill>
                  <a:schemeClr val="accent5">
                    <a:lumMod val="50000"/>
                  </a:schemeClr>
                </a:solidFill>
                <a:cs typeface="Arial" panose="020B0604020202020204" pitchFamily="34" charset="0"/>
              </a:rPr>
              <a:t>P</a:t>
            </a:r>
            <a:r>
              <a:rPr lang="fr-FR" sz="2800" baseline="-25000" dirty="0" err="1">
                <a:solidFill>
                  <a:schemeClr val="accent5">
                    <a:lumMod val="50000"/>
                  </a:schemeClr>
                </a:solidFill>
                <a:cs typeface="Arial" panose="020B0604020202020204" pitchFamily="34" charset="0"/>
              </a:rPr>
              <a:t>pl</a:t>
            </a:r>
            <a:endParaRPr lang="fr-FR" sz="2800" dirty="0">
              <a:solidFill>
                <a:schemeClr val="accent5">
                  <a:lumMod val="50000"/>
                </a:schemeClr>
              </a:solidFill>
            </a:endParaRPr>
          </a:p>
        </p:txBody>
      </p:sp>
    </p:spTree>
    <p:extLst>
      <p:ext uri="{BB962C8B-B14F-4D97-AF65-F5344CB8AC3E}">
        <p14:creationId xmlns:p14="http://schemas.microsoft.com/office/powerpoint/2010/main" val="17592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6" grpId="0"/>
      <p:bldP spid="17"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 name="ZoneTexte 2"/>
          <p:cNvSpPr txBox="1"/>
          <p:nvPr/>
        </p:nvSpPr>
        <p:spPr>
          <a:xfrm>
            <a:off x="2646744" y="2337049"/>
            <a:ext cx="6898512" cy="492443"/>
          </a:xfrm>
          <a:prstGeom prst="rect">
            <a:avLst/>
          </a:prstGeom>
          <a:solidFill>
            <a:schemeClr val="accent5">
              <a:lumMod val="20000"/>
              <a:lumOff val="80000"/>
            </a:schemeClr>
          </a:solidFill>
          <a:ln w="25400">
            <a:solidFill>
              <a:srgbClr val="002060"/>
            </a:solidFill>
          </a:ln>
        </p:spPr>
        <p:txBody>
          <a:bodyPr wrap="square" rtlCol="0">
            <a:spAutoFit/>
          </a:bodyPr>
          <a:lstStyle/>
          <a:p>
            <a:pPr algn="ctr"/>
            <a:r>
              <a:rPr lang="fr-FR" sz="2600" dirty="0" smtClean="0">
                <a:solidFill>
                  <a:schemeClr val="accent5">
                    <a:lumMod val="50000"/>
                  </a:schemeClr>
                </a:solidFill>
              </a:rPr>
              <a:t>Méthode dérivée des </a:t>
            </a:r>
            <a:r>
              <a:rPr lang="fr-FR" sz="2600" dirty="0" err="1" smtClean="0">
                <a:solidFill>
                  <a:schemeClr val="accent5">
                    <a:lumMod val="50000"/>
                  </a:schemeClr>
                </a:solidFill>
              </a:rPr>
              <a:t>élastances</a:t>
            </a:r>
            <a:endParaRPr lang="fr-FR" sz="2600" dirty="0" smtClean="0">
              <a:solidFill>
                <a:schemeClr val="accent5">
                  <a:lumMod val="50000"/>
                </a:schemeClr>
              </a:solidFill>
            </a:endParaRPr>
          </a:p>
        </p:txBody>
      </p:sp>
      <p:sp>
        <p:nvSpPr>
          <p:cNvPr id="4" name="ZoneTexte 3"/>
          <p:cNvSpPr txBox="1"/>
          <p:nvPr/>
        </p:nvSpPr>
        <p:spPr>
          <a:xfrm>
            <a:off x="4935638" y="1583659"/>
            <a:ext cx="2320724" cy="492443"/>
          </a:xfrm>
          <a:prstGeom prst="rect">
            <a:avLst/>
          </a:prstGeom>
          <a:solidFill>
            <a:schemeClr val="accent2">
              <a:lumMod val="20000"/>
              <a:lumOff val="80000"/>
            </a:schemeClr>
          </a:solidFill>
          <a:ln w="25400">
            <a:solidFill>
              <a:srgbClr val="C00000"/>
            </a:solidFill>
          </a:ln>
        </p:spPr>
        <p:txBody>
          <a:bodyPr wrap="square" rtlCol="0">
            <a:spAutoFit/>
          </a:bodyPr>
          <a:lstStyle/>
          <a:p>
            <a:pPr algn="ctr"/>
            <a:r>
              <a:rPr lang="fr-FR" sz="2600" dirty="0" err="1" smtClean="0">
                <a:solidFill>
                  <a:srgbClr val="C00000"/>
                </a:solidFill>
              </a:rPr>
              <a:t>P</a:t>
            </a:r>
            <a:r>
              <a:rPr lang="fr-FR" sz="2600" baseline="-25000" dirty="0" err="1" smtClean="0">
                <a:solidFill>
                  <a:srgbClr val="C00000"/>
                </a:solidFill>
              </a:rPr>
              <a:t>es</a:t>
            </a:r>
            <a:r>
              <a:rPr lang="fr-FR" sz="2600" dirty="0" smtClean="0">
                <a:solidFill>
                  <a:srgbClr val="C00000"/>
                </a:solidFill>
              </a:rPr>
              <a:t> ≠ </a:t>
            </a:r>
            <a:r>
              <a:rPr lang="fr-FR" sz="2600" dirty="0" err="1" smtClean="0">
                <a:solidFill>
                  <a:srgbClr val="C00000"/>
                </a:solidFill>
              </a:rPr>
              <a:t>P</a:t>
            </a:r>
            <a:r>
              <a:rPr lang="fr-FR" sz="2600" baseline="-25000" dirty="0" err="1" smtClean="0">
                <a:solidFill>
                  <a:srgbClr val="C00000"/>
                </a:solidFill>
              </a:rPr>
              <a:t>pl</a:t>
            </a:r>
            <a:endParaRPr lang="fr-FR" sz="2600" baseline="-25000" dirty="0">
              <a:solidFill>
                <a:srgbClr val="C00000"/>
              </a:solidFill>
            </a:endParaRPr>
          </a:p>
        </p:txBody>
      </p:sp>
      <p:sp>
        <p:nvSpPr>
          <p:cNvPr id="10" name="ZoneTexte 9"/>
          <p:cNvSpPr txBox="1"/>
          <p:nvPr/>
        </p:nvSpPr>
        <p:spPr>
          <a:xfrm>
            <a:off x="4935638" y="3090439"/>
            <a:ext cx="2320724" cy="492443"/>
          </a:xfrm>
          <a:prstGeom prst="rect">
            <a:avLst/>
          </a:prstGeom>
          <a:solidFill>
            <a:schemeClr val="accent6">
              <a:lumMod val="20000"/>
              <a:lumOff val="80000"/>
            </a:schemeClr>
          </a:solidFill>
          <a:ln w="25400">
            <a:solidFill>
              <a:schemeClr val="accent6">
                <a:lumMod val="50000"/>
              </a:schemeClr>
            </a:solidFill>
          </a:ln>
        </p:spPr>
        <p:txBody>
          <a:bodyPr wrap="square" rtlCol="0">
            <a:spAutoFit/>
          </a:bodyPr>
          <a:lstStyle/>
          <a:p>
            <a:pPr algn="ctr"/>
            <a:r>
              <a:rPr lang="fr-FR" sz="2600" dirty="0" smtClean="0">
                <a:solidFill>
                  <a:schemeClr val="accent6">
                    <a:lumMod val="50000"/>
                  </a:schemeClr>
                </a:solidFill>
              </a:rPr>
              <a:t>∆</a:t>
            </a:r>
            <a:r>
              <a:rPr lang="fr-FR" sz="2600" dirty="0" err="1" smtClean="0">
                <a:solidFill>
                  <a:schemeClr val="accent6">
                    <a:lumMod val="50000"/>
                  </a:schemeClr>
                </a:solidFill>
              </a:rPr>
              <a:t>P</a:t>
            </a:r>
            <a:r>
              <a:rPr lang="fr-FR" sz="2600" baseline="-25000" dirty="0" err="1" smtClean="0">
                <a:solidFill>
                  <a:schemeClr val="accent6">
                    <a:lumMod val="50000"/>
                  </a:schemeClr>
                </a:solidFill>
              </a:rPr>
              <a:t>es</a:t>
            </a:r>
            <a:r>
              <a:rPr lang="fr-FR" sz="2600" dirty="0" smtClean="0">
                <a:solidFill>
                  <a:schemeClr val="accent6">
                    <a:lumMod val="50000"/>
                  </a:schemeClr>
                </a:solidFill>
              </a:rPr>
              <a:t> = ∆</a:t>
            </a:r>
            <a:r>
              <a:rPr lang="fr-FR" sz="2600" dirty="0" err="1" smtClean="0">
                <a:solidFill>
                  <a:schemeClr val="accent6">
                    <a:lumMod val="50000"/>
                  </a:schemeClr>
                </a:solidFill>
              </a:rPr>
              <a:t>P</a:t>
            </a:r>
            <a:r>
              <a:rPr lang="fr-FR" sz="2600" baseline="-25000" dirty="0" err="1" smtClean="0">
                <a:solidFill>
                  <a:schemeClr val="accent6">
                    <a:lumMod val="50000"/>
                  </a:schemeClr>
                </a:solidFill>
              </a:rPr>
              <a:t>pl</a:t>
            </a:r>
            <a:endParaRPr lang="fr-FR" sz="2600" baseline="-25000"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12" name="ZoneTexte 11"/>
              <p:cNvSpPr txBox="1"/>
              <p:nvPr/>
            </p:nvSpPr>
            <p:spPr>
              <a:xfrm>
                <a:off x="2630253" y="3933257"/>
                <a:ext cx="6898512" cy="1612942"/>
              </a:xfrm>
              <a:prstGeom prst="rect">
                <a:avLst/>
              </a:prstGeom>
              <a:solidFill>
                <a:schemeClr val="accent5">
                  <a:lumMod val="20000"/>
                  <a:lumOff val="80000"/>
                </a:schemeClr>
              </a:solidFill>
              <a:ln w="25400">
                <a:solidFill>
                  <a:srgbClr val="002060"/>
                </a:solidFill>
              </a:ln>
            </p:spPr>
            <p:txBody>
              <a:bodyPr wrap="square" rtlCol="0">
                <a:spAutoFit/>
              </a:bodyPr>
              <a:lstStyle/>
              <a:p>
                <a:pPr algn="ctr"/>
                <a:r>
                  <a:rPr lang="fr-FR" sz="2600" dirty="0" err="1" smtClean="0">
                    <a:solidFill>
                      <a:schemeClr val="accent5">
                        <a:lumMod val="50000"/>
                      </a:schemeClr>
                    </a:solidFill>
                  </a:rPr>
                  <a:t>P</a:t>
                </a:r>
                <a:r>
                  <a:rPr lang="fr-FR" sz="2600" baseline="-25000" dirty="0" err="1" smtClean="0">
                    <a:solidFill>
                      <a:schemeClr val="accent5">
                        <a:lumMod val="50000"/>
                      </a:schemeClr>
                    </a:solidFill>
                  </a:rPr>
                  <a:t>pl</a:t>
                </a:r>
                <a:r>
                  <a:rPr lang="fr-FR" sz="2600" baseline="-25000" dirty="0" smtClean="0">
                    <a:solidFill>
                      <a:schemeClr val="accent5">
                        <a:lumMod val="50000"/>
                      </a:schemeClr>
                    </a:solidFill>
                  </a:rPr>
                  <a:t>, ER</a:t>
                </a:r>
                <a:r>
                  <a:rPr lang="fr-FR" sz="2600" dirty="0" smtClean="0">
                    <a:solidFill>
                      <a:schemeClr val="accent5">
                        <a:lumMod val="50000"/>
                      </a:schemeClr>
                    </a:solidFill>
                  </a:rPr>
                  <a:t> = </a:t>
                </a:r>
                <a:r>
                  <a:rPr lang="fr-FR" sz="2600" dirty="0" err="1" smtClean="0">
                    <a:solidFill>
                      <a:schemeClr val="accent5">
                        <a:lumMod val="50000"/>
                      </a:schemeClr>
                    </a:solidFill>
                  </a:rPr>
                  <a:t>P</a:t>
                </a:r>
                <a:r>
                  <a:rPr lang="fr-FR" sz="2600" baseline="-25000" dirty="0" err="1" smtClean="0">
                    <a:solidFill>
                      <a:schemeClr val="accent5">
                        <a:lumMod val="50000"/>
                      </a:schemeClr>
                    </a:solidFill>
                  </a:rPr>
                  <a:t>aw</a:t>
                </a:r>
                <a:r>
                  <a:rPr lang="fr-FR" sz="2600" dirty="0" smtClean="0">
                    <a:solidFill>
                      <a:schemeClr val="accent5">
                        <a:lumMod val="50000"/>
                      </a:schemeClr>
                    </a:solidFill>
                  </a:rPr>
                  <a:t> x </a:t>
                </a:r>
                <a14:m>
                  <m:oMath xmlns:m="http://schemas.openxmlformats.org/officeDocument/2006/math">
                    <m:f>
                      <m:fPr>
                        <m:ctrlPr>
                          <a:rPr lang="fr-FR" sz="2600" i="1" smtClean="0">
                            <a:solidFill>
                              <a:schemeClr val="accent5">
                                <a:lumMod val="50000"/>
                              </a:schemeClr>
                            </a:solidFill>
                            <a:latin typeface="Cambria Math" panose="02040503050406030204" pitchFamily="18" charset="0"/>
                          </a:rPr>
                        </m:ctrlPr>
                      </m:fPr>
                      <m:num>
                        <m:r>
                          <m:rPr>
                            <m:sty m:val="p"/>
                          </m:rPr>
                          <a:rPr lang="fr-FR" sz="2600" b="0" i="0" smtClean="0">
                            <a:solidFill>
                              <a:schemeClr val="accent5">
                                <a:lumMod val="50000"/>
                              </a:schemeClr>
                            </a:solidFill>
                            <a:latin typeface="Cambria Math" panose="02040503050406030204" pitchFamily="18" charset="0"/>
                          </a:rPr>
                          <m:t>E</m:t>
                        </m:r>
                        <m:r>
                          <m:rPr>
                            <m:sty m:val="p"/>
                          </m:rPr>
                          <a:rPr lang="fr-FR" sz="2600" b="0" i="0" baseline="-25000" smtClean="0">
                            <a:solidFill>
                              <a:schemeClr val="accent5">
                                <a:lumMod val="50000"/>
                              </a:schemeClr>
                            </a:solidFill>
                            <a:latin typeface="Cambria Math" panose="02040503050406030204" pitchFamily="18" charset="0"/>
                          </a:rPr>
                          <m:t>cw</m:t>
                        </m:r>
                      </m:num>
                      <m:den>
                        <m:r>
                          <m:rPr>
                            <m:sty m:val="p"/>
                          </m:rPr>
                          <a:rPr lang="fr-FR" sz="2600" b="0" i="0" smtClean="0">
                            <a:solidFill>
                              <a:schemeClr val="accent5">
                                <a:lumMod val="50000"/>
                              </a:schemeClr>
                            </a:solidFill>
                            <a:latin typeface="Cambria Math" panose="02040503050406030204" pitchFamily="18" charset="0"/>
                          </a:rPr>
                          <m:t>E</m:t>
                        </m:r>
                        <m:r>
                          <m:rPr>
                            <m:sty m:val="p"/>
                          </m:rPr>
                          <a:rPr lang="fr-FR" sz="2600" b="0" i="0" baseline="-25000" smtClean="0">
                            <a:solidFill>
                              <a:schemeClr val="accent5">
                                <a:lumMod val="50000"/>
                              </a:schemeClr>
                            </a:solidFill>
                            <a:latin typeface="Cambria Math" panose="02040503050406030204" pitchFamily="18" charset="0"/>
                          </a:rPr>
                          <m:t>RS</m:t>
                        </m:r>
                      </m:den>
                    </m:f>
                  </m:oMath>
                </a14:m>
                <a:endParaRPr lang="fr-FR" sz="2600" dirty="0" smtClean="0">
                  <a:solidFill>
                    <a:schemeClr val="accent5">
                      <a:lumMod val="50000"/>
                    </a:schemeClr>
                  </a:solidFill>
                </a:endParaRPr>
              </a:p>
              <a:p>
                <a:pPr algn="ctr"/>
                <a:endParaRPr lang="fr-FR" sz="1600" dirty="0" smtClean="0">
                  <a:solidFill>
                    <a:schemeClr val="accent5">
                      <a:lumMod val="50000"/>
                    </a:schemeClr>
                  </a:solidFill>
                </a:endParaRPr>
              </a:p>
              <a:p>
                <a:pPr algn="ctr"/>
                <a:r>
                  <a:rPr lang="fr-FR" sz="2600" dirty="0" err="1" smtClean="0">
                    <a:solidFill>
                      <a:schemeClr val="accent5">
                        <a:lumMod val="50000"/>
                      </a:schemeClr>
                    </a:solidFill>
                  </a:rPr>
                  <a:t>P</a:t>
                </a:r>
                <a:r>
                  <a:rPr lang="fr-FR" sz="2600" baseline="-25000" dirty="0" err="1" smtClean="0">
                    <a:solidFill>
                      <a:schemeClr val="accent5">
                        <a:lumMod val="50000"/>
                      </a:schemeClr>
                    </a:solidFill>
                  </a:rPr>
                  <a:t>pl</a:t>
                </a:r>
                <a:r>
                  <a:rPr lang="fr-FR" sz="2600" baseline="-25000" dirty="0" smtClean="0">
                    <a:solidFill>
                      <a:schemeClr val="accent5">
                        <a:lumMod val="50000"/>
                      </a:schemeClr>
                    </a:solidFill>
                  </a:rPr>
                  <a:t> </a:t>
                </a:r>
                <a:r>
                  <a:rPr lang="fr-FR" sz="2600" baseline="-25000" dirty="0" err="1" smtClean="0">
                    <a:solidFill>
                      <a:schemeClr val="accent5">
                        <a:lumMod val="50000"/>
                      </a:schemeClr>
                    </a:solidFill>
                  </a:rPr>
                  <a:t>insp</a:t>
                </a:r>
                <a:r>
                  <a:rPr lang="fr-FR" sz="2600" baseline="-25000" dirty="0" smtClean="0">
                    <a:solidFill>
                      <a:schemeClr val="accent5">
                        <a:lumMod val="50000"/>
                      </a:schemeClr>
                    </a:solidFill>
                  </a:rPr>
                  <a:t>, </a:t>
                </a:r>
                <a:r>
                  <a:rPr lang="fr-FR" sz="2600" baseline="-25000" dirty="0">
                    <a:solidFill>
                      <a:schemeClr val="accent5">
                        <a:lumMod val="50000"/>
                      </a:schemeClr>
                    </a:solidFill>
                  </a:rPr>
                  <a:t>ER</a:t>
                </a:r>
                <a:r>
                  <a:rPr lang="fr-FR" sz="2600" dirty="0">
                    <a:solidFill>
                      <a:schemeClr val="accent5">
                        <a:lumMod val="50000"/>
                      </a:schemeClr>
                    </a:solidFill>
                  </a:rPr>
                  <a:t> = </a:t>
                </a:r>
                <a:r>
                  <a:rPr lang="fr-FR" sz="2600" dirty="0" err="1" smtClean="0">
                    <a:solidFill>
                      <a:schemeClr val="accent5">
                        <a:lumMod val="50000"/>
                      </a:schemeClr>
                    </a:solidFill>
                  </a:rPr>
                  <a:t>P</a:t>
                </a:r>
                <a:r>
                  <a:rPr lang="fr-FR" sz="2600" baseline="-25000" dirty="0" err="1" smtClean="0">
                    <a:solidFill>
                      <a:schemeClr val="accent5">
                        <a:lumMod val="50000"/>
                      </a:schemeClr>
                    </a:solidFill>
                  </a:rPr>
                  <a:t>plat</a:t>
                </a:r>
                <a:r>
                  <a:rPr lang="fr-FR" sz="2600" dirty="0" smtClean="0">
                    <a:solidFill>
                      <a:schemeClr val="accent5">
                        <a:lumMod val="50000"/>
                      </a:schemeClr>
                    </a:solidFill>
                  </a:rPr>
                  <a:t> </a:t>
                </a:r>
                <a:r>
                  <a:rPr lang="fr-FR" sz="2600" dirty="0">
                    <a:solidFill>
                      <a:schemeClr val="accent5">
                        <a:lumMod val="50000"/>
                      </a:schemeClr>
                    </a:solidFill>
                  </a:rPr>
                  <a:t>x </a:t>
                </a:r>
                <a14:m>
                  <m:oMath xmlns:m="http://schemas.openxmlformats.org/officeDocument/2006/math">
                    <m:f>
                      <m:fPr>
                        <m:ctrlPr>
                          <a:rPr lang="fr-FR" sz="2600" i="1">
                            <a:solidFill>
                              <a:schemeClr val="accent5">
                                <a:lumMod val="50000"/>
                              </a:schemeClr>
                            </a:solidFill>
                            <a:latin typeface="Cambria Math" panose="02040503050406030204" pitchFamily="18" charset="0"/>
                          </a:rPr>
                        </m:ctrlPr>
                      </m:fPr>
                      <m:num>
                        <m:r>
                          <m:rPr>
                            <m:sty m:val="p"/>
                          </m:rPr>
                          <a:rPr lang="fr-FR" sz="2600">
                            <a:solidFill>
                              <a:schemeClr val="accent5">
                                <a:lumMod val="50000"/>
                              </a:schemeClr>
                            </a:solidFill>
                            <a:latin typeface="Cambria Math" panose="02040503050406030204" pitchFamily="18" charset="0"/>
                          </a:rPr>
                          <m:t>E</m:t>
                        </m:r>
                        <m:r>
                          <m:rPr>
                            <m:sty m:val="p"/>
                          </m:rPr>
                          <a:rPr lang="fr-FR" sz="2600" baseline="-25000">
                            <a:solidFill>
                              <a:schemeClr val="accent5">
                                <a:lumMod val="50000"/>
                              </a:schemeClr>
                            </a:solidFill>
                            <a:latin typeface="Cambria Math" panose="02040503050406030204" pitchFamily="18" charset="0"/>
                          </a:rPr>
                          <m:t>cw</m:t>
                        </m:r>
                      </m:num>
                      <m:den>
                        <m:r>
                          <m:rPr>
                            <m:sty m:val="p"/>
                          </m:rPr>
                          <a:rPr lang="fr-FR" sz="2600">
                            <a:solidFill>
                              <a:schemeClr val="accent5">
                                <a:lumMod val="50000"/>
                              </a:schemeClr>
                            </a:solidFill>
                            <a:latin typeface="Cambria Math" panose="02040503050406030204" pitchFamily="18" charset="0"/>
                          </a:rPr>
                          <m:t>E</m:t>
                        </m:r>
                        <m:r>
                          <m:rPr>
                            <m:sty m:val="p"/>
                          </m:rPr>
                          <a:rPr lang="fr-FR" sz="2600" baseline="-25000">
                            <a:solidFill>
                              <a:schemeClr val="accent5">
                                <a:lumMod val="50000"/>
                              </a:schemeClr>
                            </a:solidFill>
                            <a:latin typeface="Cambria Math" panose="02040503050406030204" pitchFamily="18" charset="0"/>
                          </a:rPr>
                          <m:t>RS</m:t>
                        </m:r>
                      </m:den>
                    </m:f>
                  </m:oMath>
                </a14:m>
                <a:endParaRPr lang="fr-FR" sz="2600" dirty="0">
                  <a:solidFill>
                    <a:schemeClr val="accent5">
                      <a:lumMod val="50000"/>
                    </a:schemeClr>
                  </a:solidFill>
                </a:endParaRPr>
              </a:p>
              <a:p>
                <a:pPr algn="ctr"/>
                <a:endParaRPr lang="fr-FR" sz="800" dirty="0" smtClean="0">
                  <a:solidFill>
                    <a:schemeClr val="accent5">
                      <a:lumMod val="50000"/>
                    </a:schemeClr>
                  </a:solidFill>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2630253" y="3933257"/>
                <a:ext cx="6898512" cy="1612942"/>
              </a:xfrm>
              <a:prstGeom prst="rect">
                <a:avLst/>
              </a:prstGeom>
              <a:blipFill>
                <a:blip r:embed="rId3"/>
                <a:stretch>
                  <a:fillRect/>
                </a:stretch>
              </a:blipFill>
              <a:ln w="25400">
                <a:solidFill>
                  <a:srgbClr val="002060"/>
                </a:solidFill>
              </a:ln>
            </p:spPr>
            <p:txBody>
              <a:bodyPr/>
              <a:lstStyle/>
              <a:p>
                <a:r>
                  <a:rPr lang="fr-FR">
                    <a:noFill/>
                  </a:rPr>
                  <a:t> </a:t>
                </a:r>
              </a:p>
            </p:txBody>
          </p:sp>
        </mc:Fallback>
      </mc:AlternateContent>
    </p:spTree>
    <p:extLst>
      <p:ext uri="{BB962C8B-B14F-4D97-AF65-F5344CB8AC3E}">
        <p14:creationId xmlns:p14="http://schemas.microsoft.com/office/powerpoint/2010/main" val="3991196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r>
              <a:rPr lang="fr-FR" sz="3800" b="1" dirty="0">
                <a:solidFill>
                  <a:schemeClr val="accent5">
                    <a:lumMod val="50000"/>
                  </a:schemeClr>
                </a:solidFill>
              </a:rPr>
              <a:t>P</a:t>
            </a:r>
            <a:r>
              <a:rPr lang="fr-FR" sz="3800" b="1" baseline="-25000" dirty="0">
                <a:solidFill>
                  <a:schemeClr val="accent5">
                    <a:lumMod val="50000"/>
                  </a:schemeClr>
                </a:solidFill>
              </a:rPr>
              <a:t>L</a:t>
            </a:r>
            <a:r>
              <a:rPr lang="fr-FR" sz="3800" b="1" dirty="0">
                <a:solidFill>
                  <a:schemeClr val="accent5">
                    <a:lumMod val="50000"/>
                  </a:schemeClr>
                </a:solidFill>
              </a:rPr>
              <a:t> télé-inspiratoire : éviter la </a:t>
            </a:r>
            <a:r>
              <a:rPr lang="fr-FR" sz="3800" b="1" dirty="0" err="1">
                <a:solidFill>
                  <a:schemeClr val="accent5">
                    <a:lumMod val="50000"/>
                  </a:schemeClr>
                </a:solidFill>
              </a:rPr>
              <a:t>surdistension</a:t>
            </a:r>
            <a:endParaRPr lang="fr-FR" sz="3800" b="1" baseline="-25000"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Image 2"/>
          <p:cNvPicPr>
            <a:picLocks noChangeAspect="1"/>
          </p:cNvPicPr>
          <p:nvPr/>
        </p:nvPicPr>
        <p:blipFill rotWithShape="1">
          <a:blip r:embed="rId3"/>
          <a:srcRect l="4520" r="4709"/>
          <a:stretch/>
        </p:blipFill>
        <p:spPr>
          <a:xfrm>
            <a:off x="4197751" y="1479063"/>
            <a:ext cx="7384649" cy="4686954"/>
          </a:xfrm>
          <a:prstGeom prst="rect">
            <a:avLst/>
          </a:prstGeom>
        </p:spPr>
      </p:pic>
      <p:sp>
        <p:nvSpPr>
          <p:cNvPr id="4" name="Ellipse 3"/>
          <p:cNvSpPr/>
          <p:nvPr/>
        </p:nvSpPr>
        <p:spPr>
          <a:xfrm>
            <a:off x="7839917" y="3970117"/>
            <a:ext cx="243069" cy="231493"/>
          </a:xfrm>
          <a:prstGeom prst="ellipse">
            <a:avLst/>
          </a:prstGeom>
          <a:solidFill>
            <a:schemeClr val="accent6">
              <a:lumMod val="75000"/>
              <a:alpha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p:cNvGrpSpPr/>
          <p:nvPr/>
        </p:nvGrpSpPr>
        <p:grpSpPr>
          <a:xfrm>
            <a:off x="3073078" y="1479063"/>
            <a:ext cx="1435261" cy="5056286"/>
            <a:chOff x="3073078" y="1479063"/>
            <a:chExt cx="1435261" cy="5056286"/>
          </a:xfrm>
        </p:grpSpPr>
        <p:sp>
          <p:nvSpPr>
            <p:cNvPr id="7" name="Triangle isocèle 6"/>
            <p:cNvSpPr/>
            <p:nvPr/>
          </p:nvSpPr>
          <p:spPr>
            <a:xfrm>
              <a:off x="3553428" y="1479063"/>
              <a:ext cx="474562" cy="4686954"/>
            </a:xfrm>
            <a:prstGeom prst="triangle">
              <a:avLst/>
            </a:prstGeom>
            <a:gradFill>
              <a:gsLst>
                <a:gs pos="0">
                  <a:schemeClr val="accent6">
                    <a:lumMod val="20000"/>
                    <a:lumOff val="80000"/>
                  </a:schemeClr>
                </a:gs>
                <a:gs pos="51000">
                  <a:schemeClr val="accent6">
                    <a:lumMod val="40000"/>
                    <a:lumOff val="60000"/>
                  </a:schemeClr>
                </a:gs>
                <a:gs pos="75000">
                  <a:schemeClr val="accent6">
                    <a:lumMod val="60000"/>
                    <a:lumOff val="40000"/>
                  </a:schemeClr>
                </a:gs>
                <a:gs pos="100000">
                  <a:schemeClr val="accent6">
                    <a:lumMod val="75000"/>
                  </a:schemeClr>
                </a:gs>
              </a:gsLst>
              <a:lin ang="5400000" scaled="1"/>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073078" y="6166017"/>
              <a:ext cx="1435261" cy="369332"/>
            </a:xfrm>
            <a:prstGeom prst="rect">
              <a:avLst/>
            </a:prstGeom>
            <a:noFill/>
          </p:spPr>
          <p:txBody>
            <a:bodyPr wrap="square" rtlCol="0">
              <a:spAutoFit/>
            </a:bodyPr>
            <a:lstStyle/>
            <a:p>
              <a:pPr algn="ctr"/>
              <a:r>
                <a:rPr lang="fr-FR" b="1" dirty="0" err="1" smtClean="0">
                  <a:solidFill>
                    <a:schemeClr val="accent6">
                      <a:lumMod val="50000"/>
                    </a:schemeClr>
                  </a:solidFill>
                </a:rPr>
                <a:t>Ppl</a:t>
              </a:r>
              <a:endParaRPr lang="fr-FR" b="1" dirty="0">
                <a:solidFill>
                  <a:schemeClr val="accent6">
                    <a:lumMod val="50000"/>
                  </a:schemeClr>
                </a:solidFill>
              </a:endParaRPr>
            </a:p>
          </p:txBody>
        </p:sp>
      </p:grpSp>
      <p:cxnSp>
        <p:nvCxnSpPr>
          <p:cNvPr id="10" name="Connecteur droit 9"/>
          <p:cNvCxnSpPr/>
          <p:nvPr/>
        </p:nvCxnSpPr>
        <p:spPr>
          <a:xfrm>
            <a:off x="4676172" y="3970117"/>
            <a:ext cx="49655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76172" y="4386276"/>
            <a:ext cx="49655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4868026" y="3970118"/>
            <a:ext cx="1053296" cy="369332"/>
          </a:xfrm>
          <a:prstGeom prst="rect">
            <a:avLst/>
          </a:prstGeom>
          <a:noFill/>
        </p:spPr>
        <p:txBody>
          <a:bodyPr wrap="square" rtlCol="0">
            <a:spAutoFit/>
          </a:bodyPr>
          <a:lstStyle/>
          <a:p>
            <a:r>
              <a:rPr lang="fr-FR" b="1" dirty="0" err="1" smtClean="0">
                <a:solidFill>
                  <a:schemeClr val="accent6">
                    <a:lumMod val="75000"/>
                  </a:schemeClr>
                </a:solidFill>
              </a:rPr>
              <a:t>Pes</a:t>
            </a:r>
            <a:r>
              <a:rPr lang="fr-FR" b="1" dirty="0" smtClean="0">
                <a:solidFill>
                  <a:schemeClr val="accent6">
                    <a:lumMod val="75000"/>
                  </a:schemeClr>
                </a:solidFill>
              </a:rPr>
              <a:t> = </a:t>
            </a:r>
            <a:r>
              <a:rPr lang="fr-FR" b="1" dirty="0" err="1" smtClean="0">
                <a:solidFill>
                  <a:schemeClr val="accent6">
                    <a:lumMod val="75000"/>
                  </a:schemeClr>
                </a:solidFill>
              </a:rPr>
              <a:t>Ppl</a:t>
            </a:r>
            <a:endParaRPr lang="fr-FR" b="1" dirty="0">
              <a:solidFill>
                <a:schemeClr val="accent6">
                  <a:lumMod val="75000"/>
                </a:schemeClr>
              </a:solidFill>
            </a:endParaRPr>
          </a:p>
        </p:txBody>
      </p:sp>
      <p:sp>
        <p:nvSpPr>
          <p:cNvPr id="16" name="ZoneTexte 15"/>
          <p:cNvSpPr txBox="1"/>
          <p:nvPr/>
        </p:nvSpPr>
        <p:spPr>
          <a:xfrm>
            <a:off x="4868026" y="4617769"/>
            <a:ext cx="1053296" cy="369332"/>
          </a:xfrm>
          <a:prstGeom prst="rect">
            <a:avLst/>
          </a:prstGeom>
          <a:noFill/>
        </p:spPr>
        <p:txBody>
          <a:bodyPr wrap="square" rtlCol="0">
            <a:spAutoFit/>
          </a:bodyPr>
          <a:lstStyle/>
          <a:p>
            <a:r>
              <a:rPr lang="fr-FR" b="1" dirty="0" err="1" smtClean="0">
                <a:solidFill>
                  <a:schemeClr val="accent6">
                    <a:lumMod val="75000"/>
                  </a:schemeClr>
                </a:solidFill>
              </a:rPr>
              <a:t>Pes</a:t>
            </a:r>
            <a:r>
              <a:rPr lang="fr-FR" b="1" dirty="0" smtClean="0">
                <a:solidFill>
                  <a:schemeClr val="accent6">
                    <a:lumMod val="75000"/>
                  </a:schemeClr>
                </a:solidFill>
              </a:rPr>
              <a:t> &lt; </a:t>
            </a:r>
            <a:r>
              <a:rPr lang="fr-FR" b="1" dirty="0" err="1" smtClean="0">
                <a:solidFill>
                  <a:schemeClr val="accent6">
                    <a:lumMod val="75000"/>
                  </a:schemeClr>
                </a:solidFill>
              </a:rPr>
              <a:t>Ppl</a:t>
            </a:r>
            <a:endParaRPr lang="fr-FR" b="1" dirty="0">
              <a:solidFill>
                <a:schemeClr val="accent6">
                  <a:lumMod val="75000"/>
                </a:schemeClr>
              </a:solidFill>
            </a:endParaRPr>
          </a:p>
        </p:txBody>
      </p:sp>
      <p:sp>
        <p:nvSpPr>
          <p:cNvPr id="17" name="ZoneTexte 16"/>
          <p:cNvSpPr txBox="1"/>
          <p:nvPr/>
        </p:nvSpPr>
        <p:spPr>
          <a:xfrm>
            <a:off x="4868026" y="3197209"/>
            <a:ext cx="1053296" cy="369332"/>
          </a:xfrm>
          <a:prstGeom prst="rect">
            <a:avLst/>
          </a:prstGeom>
          <a:noFill/>
        </p:spPr>
        <p:txBody>
          <a:bodyPr wrap="square" rtlCol="0">
            <a:spAutoFit/>
          </a:bodyPr>
          <a:lstStyle/>
          <a:p>
            <a:r>
              <a:rPr lang="fr-FR" b="1" dirty="0" err="1" smtClean="0">
                <a:solidFill>
                  <a:schemeClr val="accent6">
                    <a:lumMod val="75000"/>
                  </a:schemeClr>
                </a:solidFill>
              </a:rPr>
              <a:t>Pes</a:t>
            </a:r>
            <a:r>
              <a:rPr lang="fr-FR" b="1" dirty="0" smtClean="0">
                <a:solidFill>
                  <a:schemeClr val="accent6">
                    <a:lumMod val="75000"/>
                  </a:schemeClr>
                </a:solidFill>
              </a:rPr>
              <a:t> &gt; </a:t>
            </a:r>
            <a:r>
              <a:rPr lang="fr-FR" b="1" dirty="0" err="1" smtClean="0">
                <a:solidFill>
                  <a:schemeClr val="accent6">
                    <a:lumMod val="75000"/>
                  </a:schemeClr>
                </a:solidFill>
              </a:rPr>
              <a:t>Ppl</a:t>
            </a:r>
            <a:endParaRPr lang="fr-FR" b="1" dirty="0">
              <a:solidFill>
                <a:schemeClr val="accent6">
                  <a:lumMod val="75000"/>
                </a:schemeClr>
              </a:solidFill>
            </a:endParaRPr>
          </a:p>
        </p:txBody>
      </p:sp>
      <p:sp>
        <p:nvSpPr>
          <p:cNvPr id="20" name="Rectangle 19"/>
          <p:cNvSpPr/>
          <p:nvPr/>
        </p:nvSpPr>
        <p:spPr>
          <a:xfrm>
            <a:off x="623393" y="1479063"/>
            <a:ext cx="3119124" cy="523220"/>
          </a:xfrm>
          <a:prstGeom prst="rect">
            <a:avLst/>
          </a:prstGeom>
        </p:spPr>
        <p:txBody>
          <a:bodyPr wrap="none">
            <a:spAutoFit/>
          </a:bodyPr>
          <a:lstStyle/>
          <a:p>
            <a:r>
              <a:rPr lang="fr-FR" sz="2800" dirty="0" smtClean="0">
                <a:solidFill>
                  <a:schemeClr val="accent5">
                    <a:lumMod val="50000"/>
                  </a:schemeClr>
                </a:solidFill>
                <a:cs typeface="Arial" panose="020B0604020202020204" pitchFamily="34" charset="0"/>
              </a:rPr>
              <a:t>P</a:t>
            </a:r>
            <a:r>
              <a:rPr lang="fr-FR" sz="2800" baseline="-25000" dirty="0" smtClean="0">
                <a:solidFill>
                  <a:schemeClr val="accent5">
                    <a:lumMod val="50000"/>
                  </a:schemeClr>
                </a:solidFill>
                <a:cs typeface="Arial" panose="020B0604020202020204" pitchFamily="34" charset="0"/>
              </a:rPr>
              <a:t>L </a:t>
            </a:r>
            <a:r>
              <a:rPr lang="fr-FR" sz="2800" baseline="-25000" dirty="0" err="1" smtClean="0">
                <a:solidFill>
                  <a:schemeClr val="accent5">
                    <a:lumMod val="50000"/>
                  </a:schemeClr>
                </a:solidFill>
                <a:cs typeface="Arial" panose="020B0604020202020204" pitchFamily="34" charset="0"/>
              </a:rPr>
              <a:t>insp,ER</a:t>
            </a:r>
            <a:r>
              <a:rPr lang="fr-FR" sz="2800" baseline="-25000" dirty="0" smtClean="0">
                <a:solidFill>
                  <a:schemeClr val="accent5">
                    <a:lumMod val="50000"/>
                  </a:schemeClr>
                </a:solidFill>
                <a:cs typeface="Arial" panose="020B0604020202020204" pitchFamily="34" charset="0"/>
              </a:rPr>
              <a:t> </a:t>
            </a:r>
            <a:r>
              <a:rPr lang="fr-FR" sz="2800" dirty="0">
                <a:solidFill>
                  <a:schemeClr val="accent5">
                    <a:lumMod val="50000"/>
                  </a:schemeClr>
                </a:solidFill>
                <a:cs typeface="Arial" panose="020B0604020202020204" pitchFamily="34" charset="0"/>
              </a:rPr>
              <a:t>= </a:t>
            </a:r>
            <a:r>
              <a:rPr lang="fr-FR" sz="2800" dirty="0" err="1" smtClean="0">
                <a:solidFill>
                  <a:schemeClr val="accent5">
                    <a:lumMod val="50000"/>
                  </a:schemeClr>
                </a:solidFill>
                <a:cs typeface="Arial" panose="020B0604020202020204" pitchFamily="34" charset="0"/>
              </a:rPr>
              <a:t>P</a:t>
            </a:r>
            <a:r>
              <a:rPr lang="fr-FR" sz="2800" baseline="-25000" dirty="0" err="1" smtClean="0">
                <a:solidFill>
                  <a:schemeClr val="accent5">
                    <a:lumMod val="50000"/>
                  </a:schemeClr>
                </a:solidFill>
                <a:cs typeface="Arial" panose="020B0604020202020204" pitchFamily="34" charset="0"/>
              </a:rPr>
              <a:t>plat</a:t>
            </a:r>
            <a:r>
              <a:rPr lang="fr-FR" sz="2800" dirty="0" smtClean="0">
                <a:solidFill>
                  <a:schemeClr val="accent5">
                    <a:lumMod val="50000"/>
                  </a:schemeClr>
                </a:solidFill>
                <a:cs typeface="Arial" panose="020B0604020202020204" pitchFamily="34" charset="0"/>
              </a:rPr>
              <a:t> </a:t>
            </a:r>
            <a:r>
              <a:rPr lang="mr-IN" sz="2800" dirty="0">
                <a:solidFill>
                  <a:schemeClr val="accent5">
                    <a:lumMod val="50000"/>
                  </a:schemeClr>
                </a:solidFill>
                <a:cs typeface="Arial" panose="020B0604020202020204" pitchFamily="34" charset="0"/>
              </a:rPr>
              <a:t>–</a:t>
            </a:r>
            <a:r>
              <a:rPr lang="fr-FR" sz="2800" dirty="0">
                <a:solidFill>
                  <a:schemeClr val="accent5">
                    <a:lumMod val="50000"/>
                  </a:schemeClr>
                </a:solidFill>
                <a:cs typeface="Arial" panose="020B0604020202020204" pitchFamily="34" charset="0"/>
              </a:rPr>
              <a:t> </a:t>
            </a:r>
            <a:r>
              <a:rPr lang="fr-FR" sz="2800" dirty="0" err="1" smtClean="0">
                <a:solidFill>
                  <a:schemeClr val="accent5">
                    <a:lumMod val="50000"/>
                  </a:schemeClr>
                </a:solidFill>
                <a:cs typeface="Arial" panose="020B0604020202020204" pitchFamily="34" charset="0"/>
              </a:rPr>
              <a:t>P</a:t>
            </a:r>
            <a:r>
              <a:rPr lang="fr-FR" sz="2800" baseline="-25000" dirty="0" err="1" smtClean="0">
                <a:solidFill>
                  <a:schemeClr val="accent5">
                    <a:lumMod val="50000"/>
                  </a:schemeClr>
                </a:solidFill>
                <a:cs typeface="Arial" panose="020B0604020202020204" pitchFamily="34" charset="0"/>
              </a:rPr>
              <a:t>pl,ER</a:t>
            </a:r>
            <a:endParaRPr lang="fr-FR" sz="2800" dirty="0">
              <a:solidFill>
                <a:schemeClr val="accent5">
                  <a:lumMod val="50000"/>
                </a:schemeClr>
              </a:solidFill>
            </a:endParaRPr>
          </a:p>
        </p:txBody>
      </p:sp>
      <p:sp>
        <p:nvSpPr>
          <p:cNvPr id="22" name="Rectangle 21"/>
          <p:cNvSpPr/>
          <p:nvPr/>
        </p:nvSpPr>
        <p:spPr>
          <a:xfrm>
            <a:off x="444772" y="5642796"/>
            <a:ext cx="3023776" cy="523220"/>
          </a:xfrm>
          <a:prstGeom prst="rect">
            <a:avLst/>
          </a:prstGeom>
        </p:spPr>
        <p:txBody>
          <a:bodyPr wrap="none">
            <a:spAutoFit/>
          </a:bodyPr>
          <a:lstStyle/>
          <a:p>
            <a:r>
              <a:rPr lang="fr-FR" sz="2800" dirty="0" smtClean="0">
                <a:solidFill>
                  <a:schemeClr val="accent5">
                    <a:lumMod val="50000"/>
                  </a:schemeClr>
                </a:solidFill>
                <a:cs typeface="Arial" panose="020B0604020202020204" pitchFamily="34" charset="0"/>
              </a:rPr>
              <a:t>P</a:t>
            </a:r>
            <a:r>
              <a:rPr lang="fr-FR" sz="2800" baseline="-25000" dirty="0" smtClean="0">
                <a:solidFill>
                  <a:schemeClr val="accent5">
                    <a:lumMod val="50000"/>
                  </a:schemeClr>
                </a:solidFill>
                <a:cs typeface="Arial" panose="020B0604020202020204" pitchFamily="34" charset="0"/>
              </a:rPr>
              <a:t>L </a:t>
            </a:r>
            <a:r>
              <a:rPr lang="fr-FR" sz="2800" baseline="-25000" dirty="0" err="1" smtClean="0">
                <a:solidFill>
                  <a:schemeClr val="accent5">
                    <a:lumMod val="50000"/>
                  </a:schemeClr>
                </a:solidFill>
                <a:cs typeface="Arial" panose="020B0604020202020204" pitchFamily="34" charset="0"/>
              </a:rPr>
              <a:t>exp,es</a:t>
            </a:r>
            <a:r>
              <a:rPr lang="fr-FR" sz="2800" baseline="-25000" dirty="0" smtClean="0">
                <a:solidFill>
                  <a:schemeClr val="accent5">
                    <a:lumMod val="50000"/>
                  </a:schemeClr>
                </a:solidFill>
                <a:cs typeface="Arial" panose="020B0604020202020204" pitchFamily="34" charset="0"/>
              </a:rPr>
              <a:t> </a:t>
            </a:r>
            <a:r>
              <a:rPr lang="fr-FR" sz="2800" dirty="0">
                <a:solidFill>
                  <a:schemeClr val="accent5">
                    <a:lumMod val="50000"/>
                  </a:schemeClr>
                </a:solidFill>
                <a:cs typeface="Arial" panose="020B0604020202020204" pitchFamily="34" charset="0"/>
              </a:rPr>
              <a:t>= </a:t>
            </a:r>
            <a:r>
              <a:rPr lang="fr-FR" sz="2800" dirty="0" err="1" smtClean="0">
                <a:solidFill>
                  <a:schemeClr val="accent5">
                    <a:lumMod val="50000"/>
                  </a:schemeClr>
                </a:solidFill>
                <a:cs typeface="Arial" panose="020B0604020202020204" pitchFamily="34" charset="0"/>
              </a:rPr>
              <a:t>PEP</a:t>
            </a:r>
            <a:r>
              <a:rPr lang="fr-FR" sz="2800" baseline="-25000" dirty="0" err="1" smtClean="0">
                <a:solidFill>
                  <a:schemeClr val="accent5">
                    <a:lumMod val="50000"/>
                  </a:schemeClr>
                </a:solidFill>
                <a:cs typeface="Arial" panose="020B0604020202020204" pitchFamily="34" charset="0"/>
              </a:rPr>
              <a:t>tot</a:t>
            </a:r>
            <a:r>
              <a:rPr lang="fr-FR" sz="2800" dirty="0" smtClean="0">
                <a:solidFill>
                  <a:schemeClr val="accent5">
                    <a:lumMod val="50000"/>
                  </a:schemeClr>
                </a:solidFill>
                <a:cs typeface="Arial" panose="020B0604020202020204" pitchFamily="34" charset="0"/>
              </a:rPr>
              <a:t> </a:t>
            </a:r>
            <a:r>
              <a:rPr lang="mr-IN" sz="2800" dirty="0">
                <a:solidFill>
                  <a:schemeClr val="accent5">
                    <a:lumMod val="50000"/>
                  </a:schemeClr>
                </a:solidFill>
                <a:cs typeface="Arial" panose="020B0604020202020204" pitchFamily="34" charset="0"/>
              </a:rPr>
              <a:t>–</a:t>
            </a:r>
            <a:r>
              <a:rPr lang="fr-FR" sz="2800" dirty="0">
                <a:solidFill>
                  <a:schemeClr val="accent5">
                    <a:lumMod val="50000"/>
                  </a:schemeClr>
                </a:solidFill>
                <a:cs typeface="Arial" panose="020B0604020202020204" pitchFamily="34" charset="0"/>
              </a:rPr>
              <a:t> </a:t>
            </a:r>
            <a:r>
              <a:rPr lang="fr-FR" sz="2800" dirty="0" err="1" smtClean="0">
                <a:solidFill>
                  <a:schemeClr val="accent5">
                    <a:lumMod val="50000"/>
                  </a:schemeClr>
                </a:solidFill>
                <a:cs typeface="Arial" panose="020B0604020202020204" pitchFamily="34" charset="0"/>
              </a:rPr>
              <a:t>P</a:t>
            </a:r>
            <a:r>
              <a:rPr lang="fr-FR" sz="2800" baseline="-25000" dirty="0" err="1" smtClean="0">
                <a:solidFill>
                  <a:schemeClr val="accent5">
                    <a:lumMod val="50000"/>
                  </a:schemeClr>
                </a:solidFill>
                <a:cs typeface="Arial" panose="020B0604020202020204" pitchFamily="34" charset="0"/>
              </a:rPr>
              <a:t>es</a:t>
            </a:r>
            <a:endParaRPr lang="fr-FR" sz="2800" dirty="0">
              <a:solidFill>
                <a:schemeClr val="accent5">
                  <a:lumMod val="50000"/>
                </a:schemeClr>
              </a:solidFill>
            </a:endParaRPr>
          </a:p>
        </p:txBody>
      </p:sp>
      <p:sp>
        <p:nvSpPr>
          <p:cNvPr id="9" name="ZoneTexte 8"/>
          <p:cNvSpPr txBox="1"/>
          <p:nvPr/>
        </p:nvSpPr>
        <p:spPr>
          <a:xfrm>
            <a:off x="623393" y="2172929"/>
            <a:ext cx="3119124" cy="1200329"/>
          </a:xfrm>
          <a:prstGeom prst="rect">
            <a:avLst/>
          </a:prstGeom>
          <a:noFill/>
        </p:spPr>
        <p:txBody>
          <a:bodyPr wrap="square" rtlCol="0">
            <a:spAutoFit/>
          </a:bodyPr>
          <a:lstStyle/>
          <a:p>
            <a:r>
              <a:rPr lang="fr-FR" i="1" dirty="0" smtClean="0">
                <a:solidFill>
                  <a:schemeClr val="accent5">
                    <a:lumMod val="50000"/>
                  </a:schemeClr>
                </a:solidFill>
              </a:rPr>
              <a:t>Formule dérivée du rapport des </a:t>
            </a:r>
            <a:r>
              <a:rPr lang="fr-FR" i="1" dirty="0" err="1" smtClean="0">
                <a:solidFill>
                  <a:schemeClr val="accent5">
                    <a:lumMod val="50000"/>
                  </a:schemeClr>
                </a:solidFill>
              </a:rPr>
              <a:t>élastances</a:t>
            </a:r>
            <a:r>
              <a:rPr lang="fr-FR" i="1" dirty="0" smtClean="0">
                <a:solidFill>
                  <a:schemeClr val="accent5">
                    <a:lumMod val="50000"/>
                  </a:schemeClr>
                </a:solidFill>
              </a:rPr>
              <a:t> pour évaluer la </a:t>
            </a:r>
            <a:r>
              <a:rPr lang="fr-FR" i="1" dirty="0" err="1" smtClean="0">
                <a:solidFill>
                  <a:schemeClr val="accent5">
                    <a:lumMod val="50000"/>
                  </a:schemeClr>
                </a:solidFill>
              </a:rPr>
              <a:t>surdistension</a:t>
            </a:r>
            <a:r>
              <a:rPr lang="fr-FR" i="1" dirty="0" smtClean="0">
                <a:solidFill>
                  <a:schemeClr val="accent5">
                    <a:lumMod val="50000"/>
                  </a:schemeClr>
                </a:solidFill>
              </a:rPr>
              <a:t> dans les zone antérieures non dépendantes.</a:t>
            </a:r>
            <a:endParaRPr lang="fr-FR" i="1" dirty="0">
              <a:solidFill>
                <a:schemeClr val="accent5">
                  <a:lumMod val="50000"/>
                </a:schemeClr>
              </a:solidFill>
            </a:endParaRPr>
          </a:p>
        </p:txBody>
      </p:sp>
      <p:sp>
        <p:nvSpPr>
          <p:cNvPr id="24" name="ZoneTexte 23"/>
          <p:cNvSpPr txBox="1"/>
          <p:nvPr/>
        </p:nvSpPr>
        <p:spPr>
          <a:xfrm>
            <a:off x="609600" y="4719466"/>
            <a:ext cx="3119124" cy="923330"/>
          </a:xfrm>
          <a:prstGeom prst="rect">
            <a:avLst/>
          </a:prstGeom>
          <a:noFill/>
        </p:spPr>
        <p:txBody>
          <a:bodyPr wrap="square" rtlCol="0">
            <a:spAutoFit/>
          </a:bodyPr>
          <a:lstStyle/>
          <a:p>
            <a:r>
              <a:rPr lang="fr-FR" i="1" dirty="0" smtClean="0">
                <a:solidFill>
                  <a:schemeClr val="accent5">
                    <a:lumMod val="50000"/>
                  </a:schemeClr>
                </a:solidFill>
              </a:rPr>
              <a:t>Formule directe pour évaluer l’</a:t>
            </a:r>
            <a:r>
              <a:rPr lang="fr-FR" i="1" dirty="0" err="1" smtClean="0">
                <a:solidFill>
                  <a:schemeClr val="accent5">
                    <a:lumMod val="50000"/>
                  </a:schemeClr>
                </a:solidFill>
              </a:rPr>
              <a:t>atélectrauma</a:t>
            </a:r>
            <a:r>
              <a:rPr lang="fr-FR" i="1" dirty="0" smtClean="0">
                <a:solidFill>
                  <a:schemeClr val="accent5">
                    <a:lumMod val="50000"/>
                  </a:schemeClr>
                </a:solidFill>
              </a:rPr>
              <a:t> dans les zone postérieures dépendantes. </a:t>
            </a:r>
            <a:endParaRPr lang="fr-FR" i="1" dirty="0">
              <a:solidFill>
                <a:schemeClr val="accent5">
                  <a:lumMod val="50000"/>
                </a:schemeClr>
              </a:solidFill>
            </a:endParaRPr>
          </a:p>
        </p:txBody>
      </p:sp>
      <p:sp>
        <p:nvSpPr>
          <p:cNvPr id="25" name="Rectangle 24"/>
          <p:cNvSpPr/>
          <p:nvPr/>
        </p:nvSpPr>
        <p:spPr>
          <a:xfrm>
            <a:off x="609600" y="3684248"/>
            <a:ext cx="1959447" cy="523220"/>
          </a:xfrm>
          <a:prstGeom prst="rect">
            <a:avLst/>
          </a:prstGeom>
        </p:spPr>
        <p:txBody>
          <a:bodyPr wrap="none">
            <a:spAutoFit/>
          </a:bodyPr>
          <a:lstStyle/>
          <a:p>
            <a:r>
              <a:rPr lang="fr-FR" sz="2800" dirty="0">
                <a:solidFill>
                  <a:schemeClr val="accent5">
                    <a:lumMod val="50000"/>
                  </a:schemeClr>
                </a:solidFill>
                <a:cs typeface="Arial" panose="020B0604020202020204" pitchFamily="34" charset="0"/>
              </a:rPr>
              <a:t>P</a:t>
            </a:r>
            <a:r>
              <a:rPr lang="fr-FR" sz="2800" baseline="-25000" dirty="0">
                <a:solidFill>
                  <a:schemeClr val="accent5">
                    <a:lumMod val="50000"/>
                  </a:schemeClr>
                </a:solidFill>
                <a:cs typeface="Arial" panose="020B0604020202020204" pitchFamily="34" charset="0"/>
              </a:rPr>
              <a:t>L </a:t>
            </a:r>
            <a:r>
              <a:rPr lang="fr-FR" sz="2800" dirty="0">
                <a:solidFill>
                  <a:schemeClr val="accent5">
                    <a:lumMod val="50000"/>
                  </a:schemeClr>
                </a:solidFill>
                <a:cs typeface="Arial" panose="020B0604020202020204" pitchFamily="34" charset="0"/>
              </a:rPr>
              <a:t>= </a:t>
            </a:r>
            <a:r>
              <a:rPr lang="fr-FR" sz="2800" dirty="0" err="1">
                <a:solidFill>
                  <a:schemeClr val="accent5">
                    <a:lumMod val="50000"/>
                  </a:schemeClr>
                </a:solidFill>
                <a:cs typeface="Arial" panose="020B0604020202020204" pitchFamily="34" charset="0"/>
              </a:rPr>
              <a:t>P</a:t>
            </a:r>
            <a:r>
              <a:rPr lang="fr-FR" sz="2800" baseline="-25000" dirty="0" err="1">
                <a:solidFill>
                  <a:schemeClr val="accent5">
                    <a:lumMod val="50000"/>
                  </a:schemeClr>
                </a:solidFill>
                <a:cs typeface="Arial" panose="020B0604020202020204" pitchFamily="34" charset="0"/>
              </a:rPr>
              <a:t>aw</a:t>
            </a:r>
            <a:r>
              <a:rPr lang="fr-FR" sz="2800" dirty="0">
                <a:solidFill>
                  <a:schemeClr val="accent5">
                    <a:lumMod val="50000"/>
                  </a:schemeClr>
                </a:solidFill>
                <a:cs typeface="Arial" panose="020B0604020202020204" pitchFamily="34" charset="0"/>
              </a:rPr>
              <a:t> </a:t>
            </a:r>
            <a:r>
              <a:rPr lang="mr-IN" sz="2800" dirty="0">
                <a:solidFill>
                  <a:schemeClr val="accent5">
                    <a:lumMod val="50000"/>
                  </a:schemeClr>
                </a:solidFill>
                <a:cs typeface="Arial" panose="020B0604020202020204" pitchFamily="34" charset="0"/>
              </a:rPr>
              <a:t>–</a:t>
            </a:r>
            <a:r>
              <a:rPr lang="fr-FR" sz="2800" dirty="0">
                <a:solidFill>
                  <a:schemeClr val="accent5">
                    <a:lumMod val="50000"/>
                  </a:schemeClr>
                </a:solidFill>
                <a:cs typeface="Arial" panose="020B0604020202020204" pitchFamily="34" charset="0"/>
              </a:rPr>
              <a:t> </a:t>
            </a:r>
            <a:r>
              <a:rPr lang="fr-FR" sz="2800" dirty="0" err="1">
                <a:solidFill>
                  <a:schemeClr val="accent5">
                    <a:lumMod val="50000"/>
                  </a:schemeClr>
                </a:solidFill>
                <a:cs typeface="Arial" panose="020B0604020202020204" pitchFamily="34" charset="0"/>
              </a:rPr>
              <a:t>P</a:t>
            </a:r>
            <a:r>
              <a:rPr lang="fr-FR" sz="2800" baseline="-25000" dirty="0" err="1">
                <a:solidFill>
                  <a:schemeClr val="accent5">
                    <a:lumMod val="50000"/>
                  </a:schemeClr>
                </a:solidFill>
                <a:cs typeface="Arial" panose="020B0604020202020204" pitchFamily="34" charset="0"/>
              </a:rPr>
              <a:t>pl</a:t>
            </a:r>
            <a:endParaRPr lang="fr-FR" sz="2800" dirty="0">
              <a:solidFill>
                <a:schemeClr val="accent5">
                  <a:lumMod val="50000"/>
                </a:schemeClr>
              </a:solidFill>
            </a:endParaRPr>
          </a:p>
        </p:txBody>
      </p:sp>
    </p:spTree>
    <p:extLst>
      <p:ext uri="{BB962C8B-B14F-4D97-AF65-F5344CB8AC3E}">
        <p14:creationId xmlns:p14="http://schemas.microsoft.com/office/powerpoint/2010/main" val="285450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Image 2"/>
          <p:cNvPicPr>
            <a:picLocks noChangeAspect="1"/>
          </p:cNvPicPr>
          <p:nvPr/>
        </p:nvPicPr>
        <p:blipFill>
          <a:blip r:embed="rId3"/>
          <a:stretch>
            <a:fillRect/>
          </a:stretch>
        </p:blipFill>
        <p:spPr>
          <a:xfrm>
            <a:off x="623393" y="1842689"/>
            <a:ext cx="5400000" cy="3138673"/>
          </a:xfrm>
          <a:prstGeom prst="rect">
            <a:avLst/>
          </a:prstGeom>
        </p:spPr>
      </p:pic>
      <p:pic>
        <p:nvPicPr>
          <p:cNvPr id="7" name="Image 6"/>
          <p:cNvPicPr>
            <a:picLocks noChangeAspect="1"/>
          </p:cNvPicPr>
          <p:nvPr/>
        </p:nvPicPr>
        <p:blipFill>
          <a:blip r:embed="rId4"/>
          <a:stretch>
            <a:fillRect/>
          </a:stretch>
        </p:blipFill>
        <p:spPr>
          <a:xfrm>
            <a:off x="6182400" y="1792666"/>
            <a:ext cx="5400000" cy="3238717"/>
          </a:xfrm>
          <a:prstGeom prst="rect">
            <a:avLst/>
          </a:prstGeom>
        </p:spPr>
      </p:pic>
      <p:sp>
        <p:nvSpPr>
          <p:cNvPr id="12" name="ZoneTexte 11">
            <a:extLst>
              <a:ext uri="{FF2B5EF4-FFF2-40B4-BE49-F238E27FC236}">
                <a16:creationId xmlns:a16="http://schemas.microsoft.com/office/drawing/2014/main" id="{15D7BB8B-4BD3-C3EB-77F3-D5742B103CB0}"/>
              </a:ext>
            </a:extLst>
          </p:cNvPr>
          <p:cNvSpPr txBox="1"/>
          <p:nvPr/>
        </p:nvSpPr>
        <p:spPr>
          <a:xfrm>
            <a:off x="623393" y="5031383"/>
            <a:ext cx="10959007" cy="307777"/>
          </a:xfrm>
          <a:prstGeom prst="rect">
            <a:avLst/>
          </a:prstGeom>
          <a:noFill/>
        </p:spPr>
        <p:txBody>
          <a:bodyPr wrap="square" rtlCol="0">
            <a:spAutoFit/>
          </a:bodyPr>
          <a:lstStyle/>
          <a:p>
            <a:pPr algn="r"/>
            <a:r>
              <a:rPr lang="fr-FR" sz="1400" i="1" dirty="0" smtClean="0"/>
              <a:t>Yoshida T et al. </a:t>
            </a:r>
            <a:r>
              <a:rPr lang="en-US" sz="1400" i="1" dirty="0" smtClean="0"/>
              <a:t>Am </a:t>
            </a:r>
            <a:r>
              <a:rPr lang="en-US" sz="1400" i="1" dirty="0"/>
              <a:t>J </a:t>
            </a:r>
            <a:r>
              <a:rPr lang="en-US" sz="1400" i="1" dirty="0" err="1"/>
              <a:t>Respir</a:t>
            </a:r>
            <a:r>
              <a:rPr lang="en-US" sz="1400" i="1" dirty="0"/>
              <a:t> </a:t>
            </a:r>
            <a:r>
              <a:rPr lang="en-US" sz="1400" i="1" dirty="0" err="1"/>
              <a:t>Crit</a:t>
            </a:r>
            <a:r>
              <a:rPr lang="en-US" sz="1400" i="1" dirty="0"/>
              <a:t> Care </a:t>
            </a:r>
            <a:r>
              <a:rPr lang="en-US" sz="1400" i="1" dirty="0" smtClean="0"/>
              <a:t>Med. </a:t>
            </a:r>
            <a:r>
              <a:rPr lang="en-US" sz="1400" i="1" dirty="0"/>
              <a:t>2018 Apr 15;197(8):1018-1026</a:t>
            </a:r>
            <a:r>
              <a:rPr lang="fr-FR" sz="1400" i="1" dirty="0" smtClean="0"/>
              <a:t> </a:t>
            </a:r>
            <a:endParaRPr lang="fr-FR" sz="1400" i="1" dirty="0"/>
          </a:p>
        </p:txBody>
      </p:sp>
    </p:spTree>
    <p:extLst>
      <p:ext uri="{BB962C8B-B14F-4D97-AF65-F5344CB8AC3E}">
        <p14:creationId xmlns:p14="http://schemas.microsoft.com/office/powerpoint/2010/main" val="1382398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08" y="1010690"/>
            <a:ext cx="4058784" cy="3464284"/>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1859576721"/>
              </p:ext>
            </p:extLst>
          </p:nvPr>
        </p:nvGraphicFramePr>
        <p:xfrm>
          <a:off x="2032000" y="4509317"/>
          <a:ext cx="8128000" cy="22250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48691327"/>
                    </a:ext>
                  </a:extLst>
                </a:gridCol>
                <a:gridCol w="2032000">
                  <a:extLst>
                    <a:ext uri="{9D8B030D-6E8A-4147-A177-3AD203B41FA5}">
                      <a16:colId xmlns:a16="http://schemas.microsoft.com/office/drawing/2014/main" val="3486078976"/>
                    </a:ext>
                  </a:extLst>
                </a:gridCol>
                <a:gridCol w="2032000">
                  <a:extLst>
                    <a:ext uri="{9D8B030D-6E8A-4147-A177-3AD203B41FA5}">
                      <a16:colId xmlns:a16="http://schemas.microsoft.com/office/drawing/2014/main" val="628114477"/>
                    </a:ext>
                  </a:extLst>
                </a:gridCol>
                <a:gridCol w="2032000">
                  <a:extLst>
                    <a:ext uri="{9D8B030D-6E8A-4147-A177-3AD203B41FA5}">
                      <a16:colId xmlns:a16="http://schemas.microsoft.com/office/drawing/2014/main" val="1865751125"/>
                    </a:ext>
                  </a:extLst>
                </a:gridCol>
              </a:tblGrid>
              <a:tr h="370840">
                <a:tc>
                  <a:txBody>
                    <a:bodyPr/>
                    <a:lstStyle/>
                    <a:p>
                      <a:pPr algn="ctr"/>
                      <a:r>
                        <a:rPr lang="fr-FR" b="1" dirty="0" smtClean="0">
                          <a:solidFill>
                            <a:schemeClr val="bg1"/>
                          </a:solidFill>
                        </a:rPr>
                        <a:t>Pause inspiratoire</a:t>
                      </a:r>
                      <a:endParaRPr lang="fr-FR" b="1" dirty="0">
                        <a:solidFill>
                          <a:schemeClr val="bg1"/>
                        </a:solidFill>
                      </a:endParaRPr>
                    </a:p>
                  </a:txBody>
                  <a:tcPr>
                    <a:solidFill>
                      <a:schemeClr val="accent5">
                        <a:lumMod val="75000"/>
                      </a:schemeClr>
                    </a:solidFill>
                  </a:tcPr>
                </a:tc>
                <a:tc>
                  <a:txBody>
                    <a:bodyPr/>
                    <a:lstStyle/>
                    <a:p>
                      <a:pPr algn="ctr"/>
                      <a:r>
                        <a:rPr lang="fr-FR" b="1" dirty="0" smtClean="0">
                          <a:solidFill>
                            <a:schemeClr val="bg1"/>
                          </a:solidFill>
                        </a:rPr>
                        <a:t>Pause expiratoire</a:t>
                      </a:r>
                      <a:endParaRPr lang="fr-FR" b="1"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extLst>
                  <a:ext uri="{0D108BD9-81ED-4DB2-BD59-A6C34878D82A}">
                    <a16:rowId xmlns:a16="http://schemas.microsoft.com/office/drawing/2014/main" val="1583871683"/>
                  </a:ext>
                </a:extLst>
              </a:tr>
              <a:tr h="370840">
                <a:tc>
                  <a:txBody>
                    <a:bodyPr/>
                    <a:lstStyle/>
                    <a:p>
                      <a:pPr algn="ctr"/>
                      <a:r>
                        <a:rPr lang="fr-FR" dirty="0" err="1" smtClean="0">
                          <a:solidFill>
                            <a:srgbClr val="002060"/>
                          </a:solidFill>
                        </a:rPr>
                        <a:t>Pplat</a:t>
                      </a:r>
                      <a:r>
                        <a:rPr lang="fr-FR" dirty="0" smtClean="0">
                          <a:solidFill>
                            <a:srgbClr val="002060"/>
                          </a:solidFill>
                        </a:rPr>
                        <a:t> = 34</a:t>
                      </a:r>
                      <a:endParaRPr lang="fr-FR" dirty="0">
                        <a:solidFill>
                          <a:srgbClr val="002060"/>
                        </a:solidFill>
                      </a:endParaRPr>
                    </a:p>
                  </a:txBody>
                  <a:tcPr>
                    <a:solidFill>
                      <a:schemeClr val="accent5">
                        <a:lumMod val="20000"/>
                        <a:lumOff val="80000"/>
                      </a:schemeClr>
                    </a:solidFill>
                  </a:tcPr>
                </a:tc>
                <a:tc>
                  <a:txBody>
                    <a:bodyPr/>
                    <a:lstStyle/>
                    <a:p>
                      <a:pPr algn="ctr"/>
                      <a:r>
                        <a:rPr lang="fr-FR" dirty="0" err="1" smtClean="0">
                          <a:solidFill>
                            <a:srgbClr val="002060"/>
                          </a:solidFill>
                        </a:rPr>
                        <a:t>PEPtot</a:t>
                      </a:r>
                      <a:r>
                        <a:rPr lang="fr-FR" baseline="0" dirty="0" smtClean="0">
                          <a:solidFill>
                            <a:srgbClr val="002060"/>
                          </a:solidFill>
                        </a:rPr>
                        <a:t> = 20</a:t>
                      </a:r>
                      <a:endParaRPr lang="fr-FR" dirty="0">
                        <a:solidFill>
                          <a:srgbClr val="002060"/>
                        </a:solidFill>
                      </a:endParaRPr>
                    </a:p>
                  </a:txBody>
                  <a:tcPr>
                    <a:solidFill>
                      <a:schemeClr val="accent5">
                        <a:lumMod val="20000"/>
                        <a:lumOff val="80000"/>
                      </a:schemeClr>
                    </a:solidFill>
                  </a:tcPr>
                </a:tc>
                <a:tc>
                  <a:txBody>
                    <a:bodyPr/>
                    <a:lstStyle/>
                    <a:p>
                      <a:pPr algn="ctr"/>
                      <a:endParaRPr lang="fr-FR" baseline="-25000" dirty="0">
                        <a:solidFill>
                          <a:srgbClr val="002060"/>
                        </a:solidFill>
                      </a:endParaRPr>
                    </a:p>
                  </a:txBody>
                  <a:tcPr>
                    <a:solidFill>
                      <a:schemeClr val="accent5">
                        <a:lumMod val="20000"/>
                        <a:lumOff val="80000"/>
                      </a:schemeClr>
                    </a:solidFill>
                  </a:tcPr>
                </a:tc>
                <a:tc>
                  <a:txBody>
                    <a:bodyPr/>
                    <a:lstStyle/>
                    <a:p>
                      <a:pPr algn="ctr"/>
                      <a:endParaRPr lang="fr-FR" baseline="-25000"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42524254"/>
                  </a:ext>
                </a:extLst>
              </a:tr>
              <a:tr h="370840">
                <a:tc>
                  <a:txBody>
                    <a:bodyPr/>
                    <a:lstStyle/>
                    <a:p>
                      <a:pPr algn="ctr"/>
                      <a:r>
                        <a:rPr lang="fr-FR" dirty="0" err="1" smtClean="0">
                          <a:solidFill>
                            <a:srgbClr val="002060"/>
                          </a:solidFill>
                        </a:rPr>
                        <a:t>Pes</a:t>
                      </a:r>
                      <a:r>
                        <a:rPr lang="fr-FR" baseline="-25000" dirty="0" err="1" smtClean="0">
                          <a:solidFill>
                            <a:srgbClr val="002060"/>
                          </a:solidFill>
                        </a:rPr>
                        <a:t>insp</a:t>
                      </a:r>
                      <a:r>
                        <a:rPr lang="fr-FR" dirty="0" smtClean="0">
                          <a:solidFill>
                            <a:srgbClr val="002060"/>
                          </a:solidFill>
                        </a:rPr>
                        <a:t> = 32</a:t>
                      </a:r>
                      <a:endParaRPr lang="fr-FR" dirty="0">
                        <a:solidFill>
                          <a:srgbClr val="002060"/>
                        </a:solidFill>
                      </a:endParaRPr>
                    </a:p>
                  </a:txBody>
                  <a:tcPr>
                    <a:solidFill>
                      <a:schemeClr val="accent5">
                        <a:lumMod val="40000"/>
                        <a:lumOff val="60000"/>
                      </a:schemeClr>
                    </a:solidFill>
                  </a:tcPr>
                </a:tc>
                <a:tc>
                  <a:txBody>
                    <a:bodyPr/>
                    <a:lstStyle/>
                    <a:p>
                      <a:pPr algn="ctr"/>
                      <a:r>
                        <a:rPr lang="fr-FR" dirty="0" err="1" smtClean="0">
                          <a:solidFill>
                            <a:srgbClr val="002060"/>
                          </a:solidFill>
                        </a:rPr>
                        <a:t>Pes</a:t>
                      </a:r>
                      <a:r>
                        <a:rPr lang="fr-FR" baseline="-25000" dirty="0" err="1" smtClean="0">
                          <a:solidFill>
                            <a:srgbClr val="002060"/>
                          </a:solidFill>
                        </a:rPr>
                        <a:t>exp</a:t>
                      </a:r>
                      <a:r>
                        <a:rPr lang="fr-FR" baseline="0" dirty="0" smtClean="0">
                          <a:solidFill>
                            <a:srgbClr val="002060"/>
                          </a:solidFill>
                        </a:rPr>
                        <a:t> = 28</a:t>
                      </a: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3982470472"/>
                  </a:ext>
                </a:extLst>
              </a:tr>
              <a:tr h="370840">
                <a:tc>
                  <a:txBody>
                    <a:bodyPr/>
                    <a:lstStyle/>
                    <a:p>
                      <a:pPr algn="ctr"/>
                      <a:endParaRPr lang="fr-FR" dirty="0">
                        <a:solidFill>
                          <a:schemeClr val="accent5">
                            <a:lumMod val="50000"/>
                          </a:schemeClr>
                        </a:solidFill>
                      </a:endParaRPr>
                    </a:p>
                  </a:txBody>
                  <a:tcPr>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dirty="0" smtClean="0">
                        <a:solidFill>
                          <a:schemeClr val="accent5">
                            <a:lumMod val="50000"/>
                          </a:schemeClr>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10387714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chemeClr val="accent5">
                            <a:lumMod val="50000"/>
                          </a:schemeClr>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4147248900"/>
                  </a:ext>
                </a:extLst>
              </a:tr>
              <a:tr h="370840">
                <a:tc>
                  <a:txBody>
                    <a:bodyPr/>
                    <a:lstStyle/>
                    <a:p>
                      <a:pPr algn="ctr"/>
                      <a:endParaRPr lang="fr-FR" b="1"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3677465579"/>
                  </a:ext>
                </a:extLst>
              </a:tr>
            </a:tbl>
          </a:graphicData>
        </a:graphic>
      </p:graphicFrame>
    </p:spTree>
    <p:extLst>
      <p:ext uri="{BB962C8B-B14F-4D97-AF65-F5344CB8AC3E}">
        <p14:creationId xmlns:p14="http://schemas.microsoft.com/office/powerpoint/2010/main" val="2321531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08" y="1010690"/>
            <a:ext cx="4058784" cy="3464284"/>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3785858342"/>
              </p:ext>
            </p:extLst>
          </p:nvPr>
        </p:nvGraphicFramePr>
        <p:xfrm>
          <a:off x="2032000" y="4509317"/>
          <a:ext cx="8128000" cy="22250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48691327"/>
                    </a:ext>
                  </a:extLst>
                </a:gridCol>
                <a:gridCol w="2032000">
                  <a:extLst>
                    <a:ext uri="{9D8B030D-6E8A-4147-A177-3AD203B41FA5}">
                      <a16:colId xmlns:a16="http://schemas.microsoft.com/office/drawing/2014/main" val="3486078976"/>
                    </a:ext>
                  </a:extLst>
                </a:gridCol>
                <a:gridCol w="2032000">
                  <a:extLst>
                    <a:ext uri="{9D8B030D-6E8A-4147-A177-3AD203B41FA5}">
                      <a16:colId xmlns:a16="http://schemas.microsoft.com/office/drawing/2014/main" val="628114477"/>
                    </a:ext>
                  </a:extLst>
                </a:gridCol>
                <a:gridCol w="2032000">
                  <a:extLst>
                    <a:ext uri="{9D8B030D-6E8A-4147-A177-3AD203B41FA5}">
                      <a16:colId xmlns:a16="http://schemas.microsoft.com/office/drawing/2014/main" val="1865751125"/>
                    </a:ext>
                  </a:extLst>
                </a:gridCol>
              </a:tblGrid>
              <a:tr h="370840">
                <a:tc>
                  <a:txBody>
                    <a:bodyPr/>
                    <a:lstStyle/>
                    <a:p>
                      <a:pPr algn="ctr"/>
                      <a:r>
                        <a:rPr lang="fr-FR" b="1" dirty="0" smtClean="0">
                          <a:solidFill>
                            <a:schemeClr val="bg1"/>
                          </a:solidFill>
                        </a:rPr>
                        <a:t>Pause inspiratoire</a:t>
                      </a:r>
                      <a:endParaRPr lang="fr-FR" b="1" dirty="0">
                        <a:solidFill>
                          <a:schemeClr val="bg1"/>
                        </a:solidFill>
                      </a:endParaRPr>
                    </a:p>
                  </a:txBody>
                  <a:tcPr>
                    <a:solidFill>
                      <a:schemeClr val="accent5">
                        <a:lumMod val="75000"/>
                      </a:schemeClr>
                    </a:solidFill>
                  </a:tcPr>
                </a:tc>
                <a:tc>
                  <a:txBody>
                    <a:bodyPr/>
                    <a:lstStyle/>
                    <a:p>
                      <a:pPr algn="ctr"/>
                      <a:r>
                        <a:rPr lang="fr-FR" b="1" dirty="0" smtClean="0">
                          <a:solidFill>
                            <a:schemeClr val="bg1"/>
                          </a:solidFill>
                        </a:rPr>
                        <a:t>Pause expiratoire</a:t>
                      </a:r>
                      <a:endParaRPr lang="fr-FR" b="1"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extLst>
                  <a:ext uri="{0D108BD9-81ED-4DB2-BD59-A6C34878D82A}">
                    <a16:rowId xmlns:a16="http://schemas.microsoft.com/office/drawing/2014/main" val="1583871683"/>
                  </a:ext>
                </a:extLst>
              </a:tr>
              <a:tr h="370840">
                <a:tc>
                  <a:txBody>
                    <a:bodyPr/>
                    <a:lstStyle/>
                    <a:p>
                      <a:pPr algn="ctr"/>
                      <a:r>
                        <a:rPr lang="fr-FR" dirty="0" err="1" smtClean="0">
                          <a:solidFill>
                            <a:srgbClr val="002060"/>
                          </a:solidFill>
                        </a:rPr>
                        <a:t>Pplat</a:t>
                      </a:r>
                      <a:r>
                        <a:rPr lang="fr-FR" dirty="0" smtClean="0">
                          <a:solidFill>
                            <a:srgbClr val="002060"/>
                          </a:solidFill>
                        </a:rPr>
                        <a:t> = 34</a:t>
                      </a:r>
                      <a:endParaRPr lang="fr-FR" dirty="0">
                        <a:solidFill>
                          <a:srgbClr val="002060"/>
                        </a:solidFill>
                      </a:endParaRPr>
                    </a:p>
                  </a:txBody>
                  <a:tcPr>
                    <a:solidFill>
                      <a:schemeClr val="accent5">
                        <a:lumMod val="20000"/>
                        <a:lumOff val="80000"/>
                      </a:schemeClr>
                    </a:solidFill>
                  </a:tcPr>
                </a:tc>
                <a:tc>
                  <a:txBody>
                    <a:bodyPr/>
                    <a:lstStyle/>
                    <a:p>
                      <a:pPr algn="ctr"/>
                      <a:r>
                        <a:rPr lang="fr-FR" dirty="0" err="1" smtClean="0">
                          <a:solidFill>
                            <a:srgbClr val="002060"/>
                          </a:solidFill>
                        </a:rPr>
                        <a:t>PEPtot</a:t>
                      </a:r>
                      <a:r>
                        <a:rPr lang="fr-FR" baseline="0" dirty="0" smtClean="0">
                          <a:solidFill>
                            <a:srgbClr val="002060"/>
                          </a:solidFill>
                        </a:rPr>
                        <a:t> = 20</a:t>
                      </a:r>
                      <a:endParaRPr lang="fr-FR"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∆P</a:t>
                      </a:r>
                      <a:r>
                        <a:rPr lang="fr-FR" baseline="-25000" dirty="0" smtClean="0">
                          <a:solidFill>
                            <a:srgbClr val="002060"/>
                          </a:solidFill>
                        </a:rPr>
                        <a:t>RS</a:t>
                      </a:r>
                      <a:r>
                        <a:rPr lang="fr-FR" baseline="0" dirty="0" smtClean="0">
                          <a:solidFill>
                            <a:srgbClr val="002060"/>
                          </a:solidFill>
                        </a:rPr>
                        <a:t> = 14</a:t>
                      </a:r>
                      <a:endParaRPr lang="fr-FR" baseline="-25000"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C</a:t>
                      </a:r>
                      <a:r>
                        <a:rPr lang="fr-FR" baseline="-25000" dirty="0" smtClean="0">
                          <a:solidFill>
                            <a:srgbClr val="002060"/>
                          </a:solidFill>
                        </a:rPr>
                        <a:t>RS</a:t>
                      </a:r>
                      <a:r>
                        <a:rPr lang="fr-FR" baseline="0" dirty="0" smtClean="0">
                          <a:solidFill>
                            <a:srgbClr val="002060"/>
                          </a:solidFill>
                        </a:rPr>
                        <a:t> = 29</a:t>
                      </a:r>
                      <a:endParaRPr lang="fr-FR" baseline="-25000"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42524254"/>
                  </a:ext>
                </a:extLst>
              </a:tr>
              <a:tr h="370840">
                <a:tc>
                  <a:txBody>
                    <a:bodyPr/>
                    <a:lstStyle/>
                    <a:p>
                      <a:pPr algn="ctr"/>
                      <a:r>
                        <a:rPr lang="fr-FR" dirty="0" err="1" smtClean="0">
                          <a:solidFill>
                            <a:srgbClr val="002060"/>
                          </a:solidFill>
                        </a:rPr>
                        <a:t>Pes</a:t>
                      </a:r>
                      <a:r>
                        <a:rPr lang="fr-FR" baseline="-25000" dirty="0" err="1" smtClean="0">
                          <a:solidFill>
                            <a:srgbClr val="002060"/>
                          </a:solidFill>
                        </a:rPr>
                        <a:t>insp</a:t>
                      </a:r>
                      <a:r>
                        <a:rPr lang="fr-FR" dirty="0" smtClean="0">
                          <a:solidFill>
                            <a:srgbClr val="002060"/>
                          </a:solidFill>
                        </a:rPr>
                        <a:t> = 32</a:t>
                      </a:r>
                      <a:endParaRPr lang="fr-FR" dirty="0">
                        <a:solidFill>
                          <a:srgbClr val="002060"/>
                        </a:solidFill>
                      </a:endParaRPr>
                    </a:p>
                  </a:txBody>
                  <a:tcPr>
                    <a:solidFill>
                      <a:schemeClr val="accent5">
                        <a:lumMod val="40000"/>
                        <a:lumOff val="60000"/>
                      </a:schemeClr>
                    </a:solidFill>
                  </a:tcPr>
                </a:tc>
                <a:tc>
                  <a:txBody>
                    <a:bodyPr/>
                    <a:lstStyle/>
                    <a:p>
                      <a:pPr algn="ctr"/>
                      <a:r>
                        <a:rPr lang="fr-FR" dirty="0" err="1" smtClean="0">
                          <a:solidFill>
                            <a:srgbClr val="002060"/>
                          </a:solidFill>
                        </a:rPr>
                        <a:t>Pes</a:t>
                      </a:r>
                      <a:r>
                        <a:rPr lang="fr-FR" baseline="-25000" dirty="0" err="1" smtClean="0">
                          <a:solidFill>
                            <a:srgbClr val="002060"/>
                          </a:solidFill>
                        </a:rPr>
                        <a:t>exp</a:t>
                      </a:r>
                      <a:r>
                        <a:rPr lang="fr-FR" baseline="0" dirty="0" smtClean="0">
                          <a:solidFill>
                            <a:srgbClr val="002060"/>
                          </a:solidFill>
                        </a:rPr>
                        <a:t> = 28</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∆P</a:t>
                      </a:r>
                      <a:r>
                        <a:rPr lang="fr-FR" baseline="-25000" dirty="0" smtClean="0">
                          <a:solidFill>
                            <a:srgbClr val="002060"/>
                          </a:solidFill>
                        </a:rPr>
                        <a:t>CW</a:t>
                      </a:r>
                      <a:r>
                        <a:rPr lang="fr-FR" baseline="0" dirty="0" smtClean="0">
                          <a:solidFill>
                            <a:srgbClr val="002060"/>
                          </a:solidFill>
                        </a:rPr>
                        <a:t> = 4</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C</a:t>
                      </a:r>
                      <a:r>
                        <a:rPr lang="fr-FR" baseline="-25000" dirty="0" smtClean="0">
                          <a:solidFill>
                            <a:srgbClr val="002060"/>
                          </a:solidFill>
                        </a:rPr>
                        <a:t>CW</a:t>
                      </a:r>
                      <a:r>
                        <a:rPr lang="fr-FR" baseline="0" dirty="0" smtClean="0">
                          <a:solidFill>
                            <a:srgbClr val="002060"/>
                          </a:solidFill>
                        </a:rPr>
                        <a:t> = 100</a:t>
                      </a: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3982470472"/>
                  </a:ext>
                </a:extLst>
              </a:tr>
              <a:tr h="370840">
                <a:tc>
                  <a:txBody>
                    <a:bodyPr/>
                    <a:lstStyle/>
                    <a:p>
                      <a:endParaRPr lang="fr-FR" dirty="0"/>
                    </a:p>
                  </a:txBody>
                  <a:tcPr>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dirty="0" smtClean="0">
                        <a:solidFill>
                          <a:schemeClr val="accent5">
                            <a:lumMod val="50000"/>
                          </a:schemeClr>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1038771423"/>
                  </a:ext>
                </a:extLst>
              </a:tr>
              <a:tr h="370840">
                <a:tc>
                  <a:txBody>
                    <a:bodyPr/>
                    <a:lstStyle/>
                    <a:p>
                      <a:endParaRPr lang="fr-F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4147248900"/>
                  </a:ext>
                </a:extLst>
              </a:tr>
              <a:tr h="370840">
                <a:tc>
                  <a:txBody>
                    <a:bodyPr/>
                    <a:lstStyle/>
                    <a:p>
                      <a:endParaRPr lang="fr-FR" dirty="0"/>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3677465579"/>
                  </a:ext>
                </a:extLst>
              </a:tr>
            </a:tbl>
          </a:graphicData>
        </a:graphic>
      </p:graphicFrame>
    </p:spTree>
    <p:extLst>
      <p:ext uri="{BB962C8B-B14F-4D97-AF65-F5344CB8AC3E}">
        <p14:creationId xmlns:p14="http://schemas.microsoft.com/office/powerpoint/2010/main" val="1886880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08" y="1010690"/>
            <a:ext cx="4058784" cy="3464284"/>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2930097943"/>
              </p:ext>
            </p:extLst>
          </p:nvPr>
        </p:nvGraphicFramePr>
        <p:xfrm>
          <a:off x="2032000" y="4509317"/>
          <a:ext cx="8128000" cy="22250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48691327"/>
                    </a:ext>
                  </a:extLst>
                </a:gridCol>
                <a:gridCol w="2032000">
                  <a:extLst>
                    <a:ext uri="{9D8B030D-6E8A-4147-A177-3AD203B41FA5}">
                      <a16:colId xmlns:a16="http://schemas.microsoft.com/office/drawing/2014/main" val="3486078976"/>
                    </a:ext>
                  </a:extLst>
                </a:gridCol>
                <a:gridCol w="2032000">
                  <a:extLst>
                    <a:ext uri="{9D8B030D-6E8A-4147-A177-3AD203B41FA5}">
                      <a16:colId xmlns:a16="http://schemas.microsoft.com/office/drawing/2014/main" val="628114477"/>
                    </a:ext>
                  </a:extLst>
                </a:gridCol>
                <a:gridCol w="2032000">
                  <a:extLst>
                    <a:ext uri="{9D8B030D-6E8A-4147-A177-3AD203B41FA5}">
                      <a16:colId xmlns:a16="http://schemas.microsoft.com/office/drawing/2014/main" val="1865751125"/>
                    </a:ext>
                  </a:extLst>
                </a:gridCol>
              </a:tblGrid>
              <a:tr h="370840">
                <a:tc>
                  <a:txBody>
                    <a:bodyPr/>
                    <a:lstStyle/>
                    <a:p>
                      <a:pPr algn="ctr"/>
                      <a:r>
                        <a:rPr lang="fr-FR" b="1" dirty="0" smtClean="0">
                          <a:solidFill>
                            <a:schemeClr val="bg1"/>
                          </a:solidFill>
                        </a:rPr>
                        <a:t>Pause inspiratoire</a:t>
                      </a:r>
                      <a:endParaRPr lang="fr-FR" b="1" dirty="0">
                        <a:solidFill>
                          <a:schemeClr val="bg1"/>
                        </a:solidFill>
                      </a:endParaRPr>
                    </a:p>
                  </a:txBody>
                  <a:tcPr>
                    <a:solidFill>
                      <a:schemeClr val="accent5">
                        <a:lumMod val="75000"/>
                      </a:schemeClr>
                    </a:solidFill>
                  </a:tcPr>
                </a:tc>
                <a:tc>
                  <a:txBody>
                    <a:bodyPr/>
                    <a:lstStyle/>
                    <a:p>
                      <a:pPr algn="ctr"/>
                      <a:r>
                        <a:rPr lang="fr-FR" b="1" dirty="0" smtClean="0">
                          <a:solidFill>
                            <a:schemeClr val="bg1"/>
                          </a:solidFill>
                        </a:rPr>
                        <a:t>Pause expiratoire</a:t>
                      </a:r>
                      <a:endParaRPr lang="fr-FR" b="1"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extLst>
                  <a:ext uri="{0D108BD9-81ED-4DB2-BD59-A6C34878D82A}">
                    <a16:rowId xmlns:a16="http://schemas.microsoft.com/office/drawing/2014/main" val="1583871683"/>
                  </a:ext>
                </a:extLst>
              </a:tr>
              <a:tr h="370840">
                <a:tc>
                  <a:txBody>
                    <a:bodyPr/>
                    <a:lstStyle/>
                    <a:p>
                      <a:pPr algn="ctr"/>
                      <a:r>
                        <a:rPr lang="fr-FR" dirty="0" err="1" smtClean="0">
                          <a:solidFill>
                            <a:srgbClr val="002060"/>
                          </a:solidFill>
                        </a:rPr>
                        <a:t>Pplat</a:t>
                      </a:r>
                      <a:r>
                        <a:rPr lang="fr-FR" dirty="0" smtClean="0">
                          <a:solidFill>
                            <a:srgbClr val="002060"/>
                          </a:solidFill>
                        </a:rPr>
                        <a:t> = 34</a:t>
                      </a:r>
                      <a:endParaRPr lang="fr-FR" dirty="0">
                        <a:solidFill>
                          <a:srgbClr val="002060"/>
                        </a:solidFill>
                      </a:endParaRPr>
                    </a:p>
                  </a:txBody>
                  <a:tcPr>
                    <a:solidFill>
                      <a:schemeClr val="accent5">
                        <a:lumMod val="20000"/>
                        <a:lumOff val="80000"/>
                      </a:schemeClr>
                    </a:solidFill>
                  </a:tcPr>
                </a:tc>
                <a:tc>
                  <a:txBody>
                    <a:bodyPr/>
                    <a:lstStyle/>
                    <a:p>
                      <a:pPr algn="ctr"/>
                      <a:r>
                        <a:rPr lang="fr-FR" dirty="0" err="1" smtClean="0">
                          <a:solidFill>
                            <a:srgbClr val="002060"/>
                          </a:solidFill>
                        </a:rPr>
                        <a:t>PEPtot</a:t>
                      </a:r>
                      <a:r>
                        <a:rPr lang="fr-FR" baseline="0" dirty="0" smtClean="0">
                          <a:solidFill>
                            <a:srgbClr val="002060"/>
                          </a:solidFill>
                        </a:rPr>
                        <a:t> = 20</a:t>
                      </a:r>
                      <a:endParaRPr lang="fr-FR"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∆P</a:t>
                      </a:r>
                      <a:r>
                        <a:rPr lang="fr-FR" baseline="-25000" dirty="0" smtClean="0">
                          <a:solidFill>
                            <a:srgbClr val="002060"/>
                          </a:solidFill>
                        </a:rPr>
                        <a:t>RS</a:t>
                      </a:r>
                      <a:r>
                        <a:rPr lang="fr-FR" baseline="0" dirty="0" smtClean="0">
                          <a:solidFill>
                            <a:srgbClr val="002060"/>
                          </a:solidFill>
                        </a:rPr>
                        <a:t> = 14</a:t>
                      </a:r>
                      <a:endParaRPr lang="fr-FR" baseline="-25000"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C</a:t>
                      </a:r>
                      <a:r>
                        <a:rPr lang="fr-FR" baseline="-25000" dirty="0" smtClean="0">
                          <a:solidFill>
                            <a:srgbClr val="002060"/>
                          </a:solidFill>
                        </a:rPr>
                        <a:t>RS</a:t>
                      </a:r>
                      <a:r>
                        <a:rPr lang="fr-FR" baseline="0" dirty="0" smtClean="0">
                          <a:solidFill>
                            <a:srgbClr val="002060"/>
                          </a:solidFill>
                        </a:rPr>
                        <a:t> = 29</a:t>
                      </a:r>
                      <a:endParaRPr lang="fr-FR" baseline="-25000"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42524254"/>
                  </a:ext>
                </a:extLst>
              </a:tr>
              <a:tr h="370840">
                <a:tc>
                  <a:txBody>
                    <a:bodyPr/>
                    <a:lstStyle/>
                    <a:p>
                      <a:pPr algn="ctr"/>
                      <a:r>
                        <a:rPr lang="fr-FR" dirty="0" err="1" smtClean="0">
                          <a:solidFill>
                            <a:srgbClr val="002060"/>
                          </a:solidFill>
                        </a:rPr>
                        <a:t>Pes</a:t>
                      </a:r>
                      <a:r>
                        <a:rPr lang="fr-FR" baseline="-25000" dirty="0" err="1" smtClean="0">
                          <a:solidFill>
                            <a:srgbClr val="002060"/>
                          </a:solidFill>
                        </a:rPr>
                        <a:t>insp</a:t>
                      </a:r>
                      <a:r>
                        <a:rPr lang="fr-FR" dirty="0" smtClean="0">
                          <a:solidFill>
                            <a:srgbClr val="002060"/>
                          </a:solidFill>
                        </a:rPr>
                        <a:t> = 32</a:t>
                      </a:r>
                      <a:endParaRPr lang="fr-FR" dirty="0">
                        <a:solidFill>
                          <a:srgbClr val="002060"/>
                        </a:solidFill>
                      </a:endParaRPr>
                    </a:p>
                  </a:txBody>
                  <a:tcPr>
                    <a:solidFill>
                      <a:schemeClr val="accent5">
                        <a:lumMod val="40000"/>
                        <a:lumOff val="60000"/>
                      </a:schemeClr>
                    </a:solidFill>
                  </a:tcPr>
                </a:tc>
                <a:tc>
                  <a:txBody>
                    <a:bodyPr/>
                    <a:lstStyle/>
                    <a:p>
                      <a:pPr algn="ctr"/>
                      <a:r>
                        <a:rPr lang="fr-FR" dirty="0" err="1" smtClean="0">
                          <a:solidFill>
                            <a:srgbClr val="002060"/>
                          </a:solidFill>
                        </a:rPr>
                        <a:t>Pes</a:t>
                      </a:r>
                      <a:r>
                        <a:rPr lang="fr-FR" baseline="-25000" dirty="0" err="1" smtClean="0">
                          <a:solidFill>
                            <a:srgbClr val="002060"/>
                          </a:solidFill>
                        </a:rPr>
                        <a:t>exp</a:t>
                      </a:r>
                      <a:r>
                        <a:rPr lang="fr-FR" baseline="0" dirty="0" smtClean="0">
                          <a:solidFill>
                            <a:srgbClr val="002060"/>
                          </a:solidFill>
                        </a:rPr>
                        <a:t> = 28</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∆P</a:t>
                      </a:r>
                      <a:r>
                        <a:rPr lang="fr-FR" baseline="-25000" dirty="0" smtClean="0">
                          <a:solidFill>
                            <a:srgbClr val="002060"/>
                          </a:solidFill>
                        </a:rPr>
                        <a:t>CW</a:t>
                      </a:r>
                      <a:r>
                        <a:rPr lang="fr-FR" baseline="0" dirty="0" smtClean="0">
                          <a:solidFill>
                            <a:srgbClr val="002060"/>
                          </a:solidFill>
                        </a:rPr>
                        <a:t> = 4</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C</a:t>
                      </a:r>
                      <a:r>
                        <a:rPr lang="fr-FR" baseline="-25000" dirty="0" smtClean="0">
                          <a:solidFill>
                            <a:srgbClr val="002060"/>
                          </a:solidFill>
                        </a:rPr>
                        <a:t>CW</a:t>
                      </a:r>
                      <a:r>
                        <a:rPr lang="fr-FR" baseline="0" dirty="0" smtClean="0">
                          <a:solidFill>
                            <a:srgbClr val="002060"/>
                          </a:solidFill>
                        </a:rPr>
                        <a:t> = 100</a:t>
                      </a: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3982470472"/>
                  </a:ext>
                </a:extLst>
              </a:tr>
              <a:tr h="370840">
                <a:tc>
                  <a:txBody>
                    <a:bodyPr/>
                    <a:lstStyle/>
                    <a:p>
                      <a:pPr algn="ctr"/>
                      <a:r>
                        <a:rPr lang="fr-FR" dirty="0" smtClean="0">
                          <a:solidFill>
                            <a:schemeClr val="accent5">
                              <a:lumMod val="50000"/>
                            </a:schemeClr>
                          </a:solidFill>
                        </a:rPr>
                        <a:t>P</a:t>
                      </a:r>
                      <a:r>
                        <a:rPr lang="fr-FR" baseline="-25000" dirty="0" smtClean="0">
                          <a:solidFill>
                            <a:schemeClr val="accent5">
                              <a:lumMod val="50000"/>
                            </a:schemeClr>
                          </a:solidFill>
                        </a:rPr>
                        <a:t>L </a:t>
                      </a:r>
                      <a:r>
                        <a:rPr lang="fr-FR" baseline="-25000" dirty="0" err="1" smtClean="0">
                          <a:solidFill>
                            <a:schemeClr val="accent5">
                              <a:lumMod val="50000"/>
                            </a:schemeClr>
                          </a:solidFill>
                        </a:rPr>
                        <a:t>insp</a:t>
                      </a:r>
                      <a:r>
                        <a:rPr lang="fr-FR" dirty="0" smtClean="0">
                          <a:solidFill>
                            <a:schemeClr val="accent5">
                              <a:lumMod val="50000"/>
                            </a:schemeClr>
                          </a:solidFill>
                        </a:rPr>
                        <a:t> = 2</a:t>
                      </a:r>
                      <a:endParaRPr lang="fr-FR" dirty="0">
                        <a:solidFill>
                          <a:schemeClr val="accent5">
                            <a:lumMod val="50000"/>
                          </a:schemeClr>
                        </a:solidFill>
                      </a:endParaRPr>
                    </a:p>
                  </a:txBody>
                  <a:tcPr>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chemeClr val="accent5">
                              <a:lumMod val="50000"/>
                            </a:schemeClr>
                          </a:solidFill>
                        </a:rPr>
                        <a:t>P</a:t>
                      </a:r>
                      <a:r>
                        <a:rPr lang="fr-FR" b="1" baseline="-25000" dirty="0" smtClean="0">
                          <a:solidFill>
                            <a:schemeClr val="accent5">
                              <a:lumMod val="50000"/>
                            </a:schemeClr>
                          </a:solidFill>
                        </a:rPr>
                        <a:t>L </a:t>
                      </a:r>
                      <a:r>
                        <a:rPr lang="fr-FR" b="1" baseline="-25000" dirty="0" err="1" smtClean="0">
                          <a:solidFill>
                            <a:schemeClr val="accent5">
                              <a:lumMod val="50000"/>
                            </a:schemeClr>
                          </a:solidFill>
                        </a:rPr>
                        <a:t>exp</a:t>
                      </a:r>
                      <a:r>
                        <a:rPr lang="fr-FR" b="1" dirty="0" smtClean="0">
                          <a:solidFill>
                            <a:schemeClr val="accent5">
                              <a:lumMod val="50000"/>
                            </a:schemeClr>
                          </a:solidFill>
                        </a:rPr>
                        <a:t> = - 8</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1038771423"/>
                  </a:ext>
                </a:extLst>
              </a:tr>
              <a:tr h="370840">
                <a:tc>
                  <a:txBody>
                    <a:bodyPr/>
                    <a:lstStyle/>
                    <a:p>
                      <a:endParaRPr lang="fr-FR" dirty="0"/>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4147248900"/>
                  </a:ext>
                </a:extLst>
              </a:tr>
              <a:tr h="370840">
                <a:tc>
                  <a:txBody>
                    <a:bodyPr/>
                    <a:lstStyle/>
                    <a:p>
                      <a:endParaRPr lang="fr-FR" dirty="0"/>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3677465579"/>
                  </a:ext>
                </a:extLst>
              </a:tr>
            </a:tbl>
          </a:graphicData>
        </a:graphic>
      </p:graphicFrame>
    </p:spTree>
    <p:extLst>
      <p:ext uri="{BB962C8B-B14F-4D97-AF65-F5344CB8AC3E}">
        <p14:creationId xmlns:p14="http://schemas.microsoft.com/office/powerpoint/2010/main" val="2115977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08" y="1010690"/>
            <a:ext cx="4058784" cy="3464284"/>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1357608355"/>
              </p:ext>
            </p:extLst>
          </p:nvPr>
        </p:nvGraphicFramePr>
        <p:xfrm>
          <a:off x="2032000" y="4509317"/>
          <a:ext cx="8128000" cy="22250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48691327"/>
                    </a:ext>
                  </a:extLst>
                </a:gridCol>
                <a:gridCol w="2032000">
                  <a:extLst>
                    <a:ext uri="{9D8B030D-6E8A-4147-A177-3AD203B41FA5}">
                      <a16:colId xmlns:a16="http://schemas.microsoft.com/office/drawing/2014/main" val="3486078976"/>
                    </a:ext>
                  </a:extLst>
                </a:gridCol>
                <a:gridCol w="2032000">
                  <a:extLst>
                    <a:ext uri="{9D8B030D-6E8A-4147-A177-3AD203B41FA5}">
                      <a16:colId xmlns:a16="http://schemas.microsoft.com/office/drawing/2014/main" val="628114477"/>
                    </a:ext>
                  </a:extLst>
                </a:gridCol>
                <a:gridCol w="2032000">
                  <a:extLst>
                    <a:ext uri="{9D8B030D-6E8A-4147-A177-3AD203B41FA5}">
                      <a16:colId xmlns:a16="http://schemas.microsoft.com/office/drawing/2014/main" val="1865751125"/>
                    </a:ext>
                  </a:extLst>
                </a:gridCol>
              </a:tblGrid>
              <a:tr h="370840">
                <a:tc>
                  <a:txBody>
                    <a:bodyPr/>
                    <a:lstStyle/>
                    <a:p>
                      <a:pPr algn="ctr"/>
                      <a:r>
                        <a:rPr lang="fr-FR" b="1" dirty="0" smtClean="0">
                          <a:solidFill>
                            <a:schemeClr val="bg1"/>
                          </a:solidFill>
                        </a:rPr>
                        <a:t>Pause inspiratoire</a:t>
                      </a:r>
                      <a:endParaRPr lang="fr-FR" b="1" dirty="0">
                        <a:solidFill>
                          <a:schemeClr val="bg1"/>
                        </a:solidFill>
                      </a:endParaRPr>
                    </a:p>
                  </a:txBody>
                  <a:tcPr>
                    <a:solidFill>
                      <a:schemeClr val="accent5">
                        <a:lumMod val="75000"/>
                      </a:schemeClr>
                    </a:solidFill>
                  </a:tcPr>
                </a:tc>
                <a:tc>
                  <a:txBody>
                    <a:bodyPr/>
                    <a:lstStyle/>
                    <a:p>
                      <a:pPr algn="ctr"/>
                      <a:r>
                        <a:rPr lang="fr-FR" b="1" dirty="0" smtClean="0">
                          <a:solidFill>
                            <a:schemeClr val="bg1"/>
                          </a:solidFill>
                        </a:rPr>
                        <a:t>Pause expiratoire</a:t>
                      </a:r>
                      <a:endParaRPr lang="fr-FR" b="1"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extLst>
                  <a:ext uri="{0D108BD9-81ED-4DB2-BD59-A6C34878D82A}">
                    <a16:rowId xmlns:a16="http://schemas.microsoft.com/office/drawing/2014/main" val="1583871683"/>
                  </a:ext>
                </a:extLst>
              </a:tr>
              <a:tr h="370840">
                <a:tc>
                  <a:txBody>
                    <a:bodyPr/>
                    <a:lstStyle/>
                    <a:p>
                      <a:pPr algn="ctr"/>
                      <a:r>
                        <a:rPr lang="fr-FR" dirty="0" err="1" smtClean="0">
                          <a:solidFill>
                            <a:srgbClr val="002060"/>
                          </a:solidFill>
                        </a:rPr>
                        <a:t>Pplat</a:t>
                      </a:r>
                      <a:r>
                        <a:rPr lang="fr-FR" dirty="0" smtClean="0">
                          <a:solidFill>
                            <a:srgbClr val="002060"/>
                          </a:solidFill>
                        </a:rPr>
                        <a:t> = 34</a:t>
                      </a:r>
                      <a:endParaRPr lang="fr-FR" dirty="0">
                        <a:solidFill>
                          <a:srgbClr val="002060"/>
                        </a:solidFill>
                      </a:endParaRPr>
                    </a:p>
                  </a:txBody>
                  <a:tcPr>
                    <a:solidFill>
                      <a:schemeClr val="accent5">
                        <a:lumMod val="20000"/>
                        <a:lumOff val="80000"/>
                      </a:schemeClr>
                    </a:solidFill>
                  </a:tcPr>
                </a:tc>
                <a:tc>
                  <a:txBody>
                    <a:bodyPr/>
                    <a:lstStyle/>
                    <a:p>
                      <a:pPr algn="ctr"/>
                      <a:r>
                        <a:rPr lang="fr-FR" dirty="0" err="1" smtClean="0">
                          <a:solidFill>
                            <a:srgbClr val="002060"/>
                          </a:solidFill>
                        </a:rPr>
                        <a:t>PEPtot</a:t>
                      </a:r>
                      <a:r>
                        <a:rPr lang="fr-FR" baseline="0" dirty="0" smtClean="0">
                          <a:solidFill>
                            <a:srgbClr val="002060"/>
                          </a:solidFill>
                        </a:rPr>
                        <a:t> = 20</a:t>
                      </a:r>
                      <a:endParaRPr lang="fr-FR"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∆P</a:t>
                      </a:r>
                      <a:r>
                        <a:rPr lang="fr-FR" baseline="-25000" dirty="0" smtClean="0">
                          <a:solidFill>
                            <a:srgbClr val="002060"/>
                          </a:solidFill>
                        </a:rPr>
                        <a:t>RS</a:t>
                      </a:r>
                      <a:r>
                        <a:rPr lang="fr-FR" baseline="0" dirty="0" smtClean="0">
                          <a:solidFill>
                            <a:srgbClr val="002060"/>
                          </a:solidFill>
                        </a:rPr>
                        <a:t> = 14</a:t>
                      </a:r>
                      <a:endParaRPr lang="fr-FR" baseline="-25000"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C</a:t>
                      </a:r>
                      <a:r>
                        <a:rPr lang="fr-FR" baseline="-25000" dirty="0" smtClean="0">
                          <a:solidFill>
                            <a:srgbClr val="002060"/>
                          </a:solidFill>
                        </a:rPr>
                        <a:t>RS</a:t>
                      </a:r>
                      <a:r>
                        <a:rPr lang="fr-FR" baseline="0" dirty="0" smtClean="0">
                          <a:solidFill>
                            <a:srgbClr val="002060"/>
                          </a:solidFill>
                        </a:rPr>
                        <a:t> = 29</a:t>
                      </a:r>
                      <a:endParaRPr lang="fr-FR" baseline="-25000"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42524254"/>
                  </a:ext>
                </a:extLst>
              </a:tr>
              <a:tr h="370840">
                <a:tc>
                  <a:txBody>
                    <a:bodyPr/>
                    <a:lstStyle/>
                    <a:p>
                      <a:pPr algn="ctr"/>
                      <a:r>
                        <a:rPr lang="fr-FR" dirty="0" err="1" smtClean="0">
                          <a:solidFill>
                            <a:srgbClr val="002060"/>
                          </a:solidFill>
                        </a:rPr>
                        <a:t>Pes</a:t>
                      </a:r>
                      <a:r>
                        <a:rPr lang="fr-FR" baseline="-25000" dirty="0" err="1" smtClean="0">
                          <a:solidFill>
                            <a:srgbClr val="002060"/>
                          </a:solidFill>
                        </a:rPr>
                        <a:t>insp</a:t>
                      </a:r>
                      <a:r>
                        <a:rPr lang="fr-FR" dirty="0" smtClean="0">
                          <a:solidFill>
                            <a:srgbClr val="002060"/>
                          </a:solidFill>
                        </a:rPr>
                        <a:t> = 32</a:t>
                      </a:r>
                      <a:endParaRPr lang="fr-FR" dirty="0">
                        <a:solidFill>
                          <a:srgbClr val="002060"/>
                        </a:solidFill>
                      </a:endParaRPr>
                    </a:p>
                  </a:txBody>
                  <a:tcPr>
                    <a:solidFill>
                      <a:schemeClr val="accent5">
                        <a:lumMod val="40000"/>
                        <a:lumOff val="60000"/>
                      </a:schemeClr>
                    </a:solidFill>
                  </a:tcPr>
                </a:tc>
                <a:tc>
                  <a:txBody>
                    <a:bodyPr/>
                    <a:lstStyle/>
                    <a:p>
                      <a:pPr algn="ctr"/>
                      <a:r>
                        <a:rPr lang="fr-FR" dirty="0" err="1" smtClean="0">
                          <a:solidFill>
                            <a:srgbClr val="002060"/>
                          </a:solidFill>
                        </a:rPr>
                        <a:t>Pes</a:t>
                      </a:r>
                      <a:r>
                        <a:rPr lang="fr-FR" baseline="-25000" dirty="0" err="1" smtClean="0">
                          <a:solidFill>
                            <a:srgbClr val="002060"/>
                          </a:solidFill>
                        </a:rPr>
                        <a:t>exp</a:t>
                      </a:r>
                      <a:r>
                        <a:rPr lang="fr-FR" baseline="0" dirty="0" smtClean="0">
                          <a:solidFill>
                            <a:srgbClr val="002060"/>
                          </a:solidFill>
                        </a:rPr>
                        <a:t> = 28</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∆P</a:t>
                      </a:r>
                      <a:r>
                        <a:rPr lang="fr-FR" baseline="-25000" dirty="0" smtClean="0">
                          <a:solidFill>
                            <a:srgbClr val="002060"/>
                          </a:solidFill>
                        </a:rPr>
                        <a:t>CW</a:t>
                      </a:r>
                      <a:r>
                        <a:rPr lang="fr-FR" baseline="0" dirty="0" smtClean="0">
                          <a:solidFill>
                            <a:srgbClr val="002060"/>
                          </a:solidFill>
                        </a:rPr>
                        <a:t> = 4</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C</a:t>
                      </a:r>
                      <a:r>
                        <a:rPr lang="fr-FR" baseline="-25000" dirty="0" smtClean="0">
                          <a:solidFill>
                            <a:srgbClr val="002060"/>
                          </a:solidFill>
                        </a:rPr>
                        <a:t>CW</a:t>
                      </a:r>
                      <a:r>
                        <a:rPr lang="fr-FR" baseline="0" dirty="0" smtClean="0">
                          <a:solidFill>
                            <a:srgbClr val="002060"/>
                          </a:solidFill>
                        </a:rPr>
                        <a:t> = 100</a:t>
                      </a: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3982470472"/>
                  </a:ext>
                </a:extLst>
              </a:tr>
              <a:tr h="370840">
                <a:tc>
                  <a:txBody>
                    <a:bodyPr/>
                    <a:lstStyle/>
                    <a:p>
                      <a:pPr algn="ctr"/>
                      <a:r>
                        <a:rPr lang="fr-FR" dirty="0" smtClean="0">
                          <a:solidFill>
                            <a:schemeClr val="accent5">
                              <a:lumMod val="50000"/>
                            </a:schemeClr>
                          </a:solidFill>
                        </a:rPr>
                        <a:t>P</a:t>
                      </a:r>
                      <a:r>
                        <a:rPr lang="fr-FR" baseline="-25000" dirty="0" smtClean="0">
                          <a:solidFill>
                            <a:schemeClr val="accent5">
                              <a:lumMod val="50000"/>
                            </a:schemeClr>
                          </a:solidFill>
                        </a:rPr>
                        <a:t>L </a:t>
                      </a:r>
                      <a:r>
                        <a:rPr lang="fr-FR" baseline="-25000" dirty="0" err="1" smtClean="0">
                          <a:solidFill>
                            <a:schemeClr val="accent5">
                              <a:lumMod val="50000"/>
                            </a:schemeClr>
                          </a:solidFill>
                        </a:rPr>
                        <a:t>insp</a:t>
                      </a:r>
                      <a:r>
                        <a:rPr lang="fr-FR" dirty="0" smtClean="0">
                          <a:solidFill>
                            <a:schemeClr val="accent5">
                              <a:lumMod val="50000"/>
                            </a:schemeClr>
                          </a:solidFill>
                        </a:rPr>
                        <a:t> = 2</a:t>
                      </a:r>
                      <a:endParaRPr lang="fr-FR" dirty="0">
                        <a:solidFill>
                          <a:schemeClr val="accent5">
                            <a:lumMod val="50000"/>
                          </a:schemeClr>
                        </a:solidFill>
                      </a:endParaRPr>
                    </a:p>
                  </a:txBody>
                  <a:tcPr>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chemeClr val="accent5">
                              <a:lumMod val="50000"/>
                            </a:schemeClr>
                          </a:solidFill>
                        </a:rPr>
                        <a:t>P</a:t>
                      </a:r>
                      <a:r>
                        <a:rPr lang="fr-FR" b="1" baseline="-25000" dirty="0" smtClean="0">
                          <a:solidFill>
                            <a:schemeClr val="accent5">
                              <a:lumMod val="50000"/>
                            </a:schemeClr>
                          </a:solidFill>
                        </a:rPr>
                        <a:t>L </a:t>
                      </a:r>
                      <a:r>
                        <a:rPr lang="fr-FR" b="1" baseline="-25000" dirty="0" err="1" smtClean="0">
                          <a:solidFill>
                            <a:schemeClr val="accent5">
                              <a:lumMod val="50000"/>
                            </a:schemeClr>
                          </a:solidFill>
                        </a:rPr>
                        <a:t>exp</a:t>
                      </a:r>
                      <a:r>
                        <a:rPr lang="fr-FR" b="1" dirty="0" smtClean="0">
                          <a:solidFill>
                            <a:schemeClr val="accent5">
                              <a:lumMod val="50000"/>
                            </a:schemeClr>
                          </a:solidFill>
                        </a:rPr>
                        <a:t> = - 8</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smtClean="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1038771423"/>
                  </a:ext>
                </a:extLst>
              </a:tr>
              <a:tr h="370840">
                <a:tc>
                  <a:txBody>
                    <a:bodyPr/>
                    <a:lstStyle/>
                    <a:p>
                      <a:endParaRPr lang="fr-FR" dirty="0"/>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4147248900"/>
                  </a:ext>
                </a:extLst>
              </a:tr>
              <a:tr h="370840">
                <a:tc>
                  <a:txBody>
                    <a:bodyPr/>
                    <a:lstStyle/>
                    <a:p>
                      <a:endParaRPr lang="fr-FR" dirty="0"/>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3677465579"/>
                  </a:ext>
                </a:extLst>
              </a:tr>
            </a:tbl>
          </a:graphicData>
        </a:graphic>
      </p:graphicFrame>
    </p:spTree>
    <p:extLst>
      <p:ext uri="{BB962C8B-B14F-4D97-AF65-F5344CB8AC3E}">
        <p14:creationId xmlns:p14="http://schemas.microsoft.com/office/powerpoint/2010/main" val="1103687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P</a:t>
            </a:r>
            <a:r>
              <a:rPr lang="fr-FR" sz="3800" b="1" baseline="-25000" dirty="0" smtClean="0">
                <a:solidFill>
                  <a:schemeClr val="accent5">
                    <a:lumMod val="50000"/>
                  </a:schemeClr>
                </a:solidFill>
              </a:rPr>
              <a:t>L</a:t>
            </a:r>
            <a:r>
              <a:rPr lang="fr-FR" sz="3800" b="1" dirty="0" smtClean="0">
                <a:solidFill>
                  <a:schemeClr val="accent5">
                    <a:lumMod val="50000"/>
                  </a:schemeClr>
                </a:solidFill>
              </a:rPr>
              <a:t> télé-inspiratoire : éviter la </a:t>
            </a:r>
            <a:r>
              <a:rPr lang="fr-FR" sz="3800" b="1" dirty="0" err="1" smtClean="0">
                <a:solidFill>
                  <a:schemeClr val="accent5">
                    <a:lumMod val="50000"/>
                  </a:schemeClr>
                </a:solidFill>
              </a:rPr>
              <a:t>surdistension</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08" y="1010690"/>
            <a:ext cx="4058784" cy="3464284"/>
          </a:xfrm>
          <a:prstGeom prst="rect">
            <a:avLst/>
          </a:prstGeom>
        </p:spPr>
      </p:pic>
      <p:graphicFrame>
        <p:nvGraphicFramePr>
          <p:cNvPr id="8" name="Tableau 7"/>
          <p:cNvGraphicFramePr>
            <a:graphicFrameLocks noGrp="1"/>
          </p:cNvGraphicFramePr>
          <p:nvPr>
            <p:extLst/>
          </p:nvPr>
        </p:nvGraphicFramePr>
        <p:xfrm>
          <a:off x="2032000" y="4509317"/>
          <a:ext cx="8128000" cy="22250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48691327"/>
                    </a:ext>
                  </a:extLst>
                </a:gridCol>
                <a:gridCol w="2032000">
                  <a:extLst>
                    <a:ext uri="{9D8B030D-6E8A-4147-A177-3AD203B41FA5}">
                      <a16:colId xmlns:a16="http://schemas.microsoft.com/office/drawing/2014/main" val="3486078976"/>
                    </a:ext>
                  </a:extLst>
                </a:gridCol>
                <a:gridCol w="2032000">
                  <a:extLst>
                    <a:ext uri="{9D8B030D-6E8A-4147-A177-3AD203B41FA5}">
                      <a16:colId xmlns:a16="http://schemas.microsoft.com/office/drawing/2014/main" val="628114477"/>
                    </a:ext>
                  </a:extLst>
                </a:gridCol>
                <a:gridCol w="2032000">
                  <a:extLst>
                    <a:ext uri="{9D8B030D-6E8A-4147-A177-3AD203B41FA5}">
                      <a16:colId xmlns:a16="http://schemas.microsoft.com/office/drawing/2014/main" val="1865751125"/>
                    </a:ext>
                  </a:extLst>
                </a:gridCol>
              </a:tblGrid>
              <a:tr h="370840">
                <a:tc>
                  <a:txBody>
                    <a:bodyPr/>
                    <a:lstStyle/>
                    <a:p>
                      <a:pPr algn="ctr"/>
                      <a:r>
                        <a:rPr lang="fr-FR" b="1" dirty="0" smtClean="0">
                          <a:solidFill>
                            <a:schemeClr val="bg1"/>
                          </a:solidFill>
                        </a:rPr>
                        <a:t>Pause inspiratoire</a:t>
                      </a:r>
                      <a:endParaRPr lang="fr-FR" b="1" dirty="0">
                        <a:solidFill>
                          <a:schemeClr val="bg1"/>
                        </a:solidFill>
                      </a:endParaRPr>
                    </a:p>
                  </a:txBody>
                  <a:tcPr>
                    <a:solidFill>
                      <a:schemeClr val="accent5">
                        <a:lumMod val="75000"/>
                      </a:schemeClr>
                    </a:solidFill>
                  </a:tcPr>
                </a:tc>
                <a:tc>
                  <a:txBody>
                    <a:bodyPr/>
                    <a:lstStyle/>
                    <a:p>
                      <a:pPr algn="ctr"/>
                      <a:r>
                        <a:rPr lang="fr-FR" b="1" dirty="0" smtClean="0">
                          <a:solidFill>
                            <a:schemeClr val="bg1"/>
                          </a:solidFill>
                        </a:rPr>
                        <a:t>Pause expiratoire</a:t>
                      </a:r>
                      <a:endParaRPr lang="fr-FR" b="1"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tc>
                  <a:txBody>
                    <a:bodyPr/>
                    <a:lstStyle/>
                    <a:p>
                      <a:endParaRPr lang="fr-FR" dirty="0">
                        <a:solidFill>
                          <a:schemeClr val="bg1"/>
                        </a:solidFill>
                      </a:endParaRPr>
                    </a:p>
                  </a:txBody>
                  <a:tcPr>
                    <a:solidFill>
                      <a:schemeClr val="accent5">
                        <a:lumMod val="75000"/>
                      </a:schemeClr>
                    </a:solidFill>
                  </a:tcPr>
                </a:tc>
                <a:extLst>
                  <a:ext uri="{0D108BD9-81ED-4DB2-BD59-A6C34878D82A}">
                    <a16:rowId xmlns:a16="http://schemas.microsoft.com/office/drawing/2014/main" val="1583871683"/>
                  </a:ext>
                </a:extLst>
              </a:tr>
              <a:tr h="370840">
                <a:tc>
                  <a:txBody>
                    <a:bodyPr/>
                    <a:lstStyle/>
                    <a:p>
                      <a:pPr algn="ctr"/>
                      <a:r>
                        <a:rPr lang="fr-FR" dirty="0" err="1" smtClean="0">
                          <a:solidFill>
                            <a:srgbClr val="002060"/>
                          </a:solidFill>
                        </a:rPr>
                        <a:t>Pplat</a:t>
                      </a:r>
                      <a:r>
                        <a:rPr lang="fr-FR" dirty="0" smtClean="0">
                          <a:solidFill>
                            <a:srgbClr val="002060"/>
                          </a:solidFill>
                        </a:rPr>
                        <a:t> = 34</a:t>
                      </a:r>
                      <a:endParaRPr lang="fr-FR" dirty="0">
                        <a:solidFill>
                          <a:srgbClr val="002060"/>
                        </a:solidFill>
                      </a:endParaRPr>
                    </a:p>
                  </a:txBody>
                  <a:tcPr>
                    <a:solidFill>
                      <a:schemeClr val="accent5">
                        <a:lumMod val="20000"/>
                        <a:lumOff val="80000"/>
                      </a:schemeClr>
                    </a:solidFill>
                  </a:tcPr>
                </a:tc>
                <a:tc>
                  <a:txBody>
                    <a:bodyPr/>
                    <a:lstStyle/>
                    <a:p>
                      <a:pPr algn="ctr"/>
                      <a:r>
                        <a:rPr lang="fr-FR" dirty="0" err="1" smtClean="0">
                          <a:solidFill>
                            <a:srgbClr val="002060"/>
                          </a:solidFill>
                        </a:rPr>
                        <a:t>PEPtot</a:t>
                      </a:r>
                      <a:r>
                        <a:rPr lang="fr-FR" baseline="0" dirty="0" smtClean="0">
                          <a:solidFill>
                            <a:srgbClr val="002060"/>
                          </a:solidFill>
                        </a:rPr>
                        <a:t> = 20</a:t>
                      </a:r>
                      <a:endParaRPr lang="fr-FR"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∆P</a:t>
                      </a:r>
                      <a:r>
                        <a:rPr lang="fr-FR" baseline="-25000" dirty="0" smtClean="0">
                          <a:solidFill>
                            <a:srgbClr val="002060"/>
                          </a:solidFill>
                        </a:rPr>
                        <a:t>RS</a:t>
                      </a:r>
                      <a:r>
                        <a:rPr lang="fr-FR" baseline="0" dirty="0" smtClean="0">
                          <a:solidFill>
                            <a:srgbClr val="002060"/>
                          </a:solidFill>
                        </a:rPr>
                        <a:t> = 14</a:t>
                      </a:r>
                      <a:endParaRPr lang="fr-FR" baseline="-25000" dirty="0">
                        <a:solidFill>
                          <a:srgbClr val="002060"/>
                        </a:solidFill>
                      </a:endParaRPr>
                    </a:p>
                  </a:txBody>
                  <a:tcPr>
                    <a:solidFill>
                      <a:schemeClr val="accent5">
                        <a:lumMod val="20000"/>
                        <a:lumOff val="80000"/>
                      </a:schemeClr>
                    </a:solidFill>
                  </a:tcPr>
                </a:tc>
                <a:tc>
                  <a:txBody>
                    <a:bodyPr/>
                    <a:lstStyle/>
                    <a:p>
                      <a:pPr algn="ctr"/>
                      <a:r>
                        <a:rPr lang="fr-FR" dirty="0" smtClean="0">
                          <a:solidFill>
                            <a:srgbClr val="002060"/>
                          </a:solidFill>
                        </a:rPr>
                        <a:t>C</a:t>
                      </a:r>
                      <a:r>
                        <a:rPr lang="fr-FR" baseline="-25000" dirty="0" smtClean="0">
                          <a:solidFill>
                            <a:srgbClr val="002060"/>
                          </a:solidFill>
                        </a:rPr>
                        <a:t>RS</a:t>
                      </a:r>
                      <a:r>
                        <a:rPr lang="fr-FR" baseline="0" dirty="0" smtClean="0">
                          <a:solidFill>
                            <a:srgbClr val="002060"/>
                          </a:solidFill>
                        </a:rPr>
                        <a:t> = 29</a:t>
                      </a:r>
                      <a:endParaRPr lang="fr-FR" baseline="-25000"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42524254"/>
                  </a:ext>
                </a:extLst>
              </a:tr>
              <a:tr h="370840">
                <a:tc>
                  <a:txBody>
                    <a:bodyPr/>
                    <a:lstStyle/>
                    <a:p>
                      <a:pPr algn="ctr"/>
                      <a:r>
                        <a:rPr lang="fr-FR" dirty="0" err="1" smtClean="0">
                          <a:solidFill>
                            <a:srgbClr val="002060"/>
                          </a:solidFill>
                        </a:rPr>
                        <a:t>Pes</a:t>
                      </a:r>
                      <a:r>
                        <a:rPr lang="fr-FR" baseline="-25000" dirty="0" err="1" smtClean="0">
                          <a:solidFill>
                            <a:srgbClr val="002060"/>
                          </a:solidFill>
                        </a:rPr>
                        <a:t>insp</a:t>
                      </a:r>
                      <a:r>
                        <a:rPr lang="fr-FR" dirty="0" smtClean="0">
                          <a:solidFill>
                            <a:srgbClr val="002060"/>
                          </a:solidFill>
                        </a:rPr>
                        <a:t> = 32</a:t>
                      </a:r>
                      <a:endParaRPr lang="fr-FR" dirty="0">
                        <a:solidFill>
                          <a:srgbClr val="002060"/>
                        </a:solidFill>
                      </a:endParaRPr>
                    </a:p>
                  </a:txBody>
                  <a:tcPr>
                    <a:solidFill>
                      <a:schemeClr val="accent5">
                        <a:lumMod val="40000"/>
                        <a:lumOff val="60000"/>
                      </a:schemeClr>
                    </a:solidFill>
                  </a:tcPr>
                </a:tc>
                <a:tc>
                  <a:txBody>
                    <a:bodyPr/>
                    <a:lstStyle/>
                    <a:p>
                      <a:pPr algn="ctr"/>
                      <a:r>
                        <a:rPr lang="fr-FR" dirty="0" err="1" smtClean="0">
                          <a:solidFill>
                            <a:srgbClr val="002060"/>
                          </a:solidFill>
                        </a:rPr>
                        <a:t>Pes</a:t>
                      </a:r>
                      <a:r>
                        <a:rPr lang="fr-FR" baseline="-25000" dirty="0" err="1" smtClean="0">
                          <a:solidFill>
                            <a:srgbClr val="002060"/>
                          </a:solidFill>
                        </a:rPr>
                        <a:t>exp</a:t>
                      </a:r>
                      <a:r>
                        <a:rPr lang="fr-FR" baseline="0" dirty="0" smtClean="0">
                          <a:solidFill>
                            <a:srgbClr val="002060"/>
                          </a:solidFill>
                        </a:rPr>
                        <a:t> = 28</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∆P</a:t>
                      </a:r>
                      <a:r>
                        <a:rPr lang="fr-FR" baseline="-25000" dirty="0" smtClean="0">
                          <a:solidFill>
                            <a:srgbClr val="002060"/>
                          </a:solidFill>
                        </a:rPr>
                        <a:t>CW</a:t>
                      </a:r>
                      <a:r>
                        <a:rPr lang="fr-FR" baseline="0" dirty="0" smtClean="0">
                          <a:solidFill>
                            <a:srgbClr val="002060"/>
                          </a:solidFill>
                        </a:rPr>
                        <a:t> = 4</a:t>
                      </a:r>
                      <a:endParaRPr lang="fr-FR" dirty="0">
                        <a:solidFill>
                          <a:srgbClr val="002060"/>
                        </a:solidFill>
                      </a:endParaRPr>
                    </a:p>
                  </a:txBody>
                  <a:tcPr>
                    <a:solidFill>
                      <a:schemeClr val="accent5">
                        <a:lumMod val="40000"/>
                        <a:lumOff val="60000"/>
                      </a:schemeClr>
                    </a:solidFill>
                  </a:tcPr>
                </a:tc>
                <a:tc>
                  <a:txBody>
                    <a:bodyPr/>
                    <a:lstStyle/>
                    <a:p>
                      <a:pPr algn="ctr"/>
                      <a:r>
                        <a:rPr lang="fr-FR" dirty="0" smtClean="0">
                          <a:solidFill>
                            <a:srgbClr val="002060"/>
                          </a:solidFill>
                        </a:rPr>
                        <a:t>C</a:t>
                      </a:r>
                      <a:r>
                        <a:rPr lang="fr-FR" baseline="-25000" dirty="0" smtClean="0">
                          <a:solidFill>
                            <a:srgbClr val="002060"/>
                          </a:solidFill>
                        </a:rPr>
                        <a:t>CW</a:t>
                      </a:r>
                      <a:r>
                        <a:rPr lang="fr-FR" baseline="0" dirty="0" smtClean="0">
                          <a:solidFill>
                            <a:srgbClr val="002060"/>
                          </a:solidFill>
                        </a:rPr>
                        <a:t> = 100</a:t>
                      </a: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3982470472"/>
                  </a:ext>
                </a:extLst>
              </a:tr>
              <a:tr h="370840">
                <a:tc>
                  <a:txBody>
                    <a:bodyPr/>
                    <a:lstStyle/>
                    <a:p>
                      <a:pPr algn="ctr"/>
                      <a:r>
                        <a:rPr lang="fr-FR" dirty="0" smtClean="0">
                          <a:solidFill>
                            <a:schemeClr val="accent5">
                              <a:lumMod val="50000"/>
                            </a:schemeClr>
                          </a:solidFill>
                        </a:rPr>
                        <a:t>P</a:t>
                      </a:r>
                      <a:r>
                        <a:rPr lang="fr-FR" baseline="-25000" dirty="0" smtClean="0">
                          <a:solidFill>
                            <a:schemeClr val="accent5">
                              <a:lumMod val="50000"/>
                            </a:schemeClr>
                          </a:solidFill>
                        </a:rPr>
                        <a:t>L </a:t>
                      </a:r>
                      <a:r>
                        <a:rPr lang="fr-FR" baseline="-25000" dirty="0" err="1" smtClean="0">
                          <a:solidFill>
                            <a:schemeClr val="accent5">
                              <a:lumMod val="50000"/>
                            </a:schemeClr>
                          </a:solidFill>
                        </a:rPr>
                        <a:t>insp</a:t>
                      </a:r>
                      <a:r>
                        <a:rPr lang="fr-FR" dirty="0" smtClean="0">
                          <a:solidFill>
                            <a:schemeClr val="accent5">
                              <a:lumMod val="50000"/>
                            </a:schemeClr>
                          </a:solidFill>
                        </a:rPr>
                        <a:t> = 2</a:t>
                      </a:r>
                      <a:endParaRPr lang="fr-FR" dirty="0">
                        <a:solidFill>
                          <a:schemeClr val="accent5">
                            <a:lumMod val="50000"/>
                          </a:schemeClr>
                        </a:solidFill>
                      </a:endParaRPr>
                    </a:p>
                  </a:txBody>
                  <a:tcPr>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chemeClr val="accent5">
                              <a:lumMod val="50000"/>
                            </a:schemeClr>
                          </a:solidFill>
                        </a:rPr>
                        <a:t>P</a:t>
                      </a:r>
                      <a:r>
                        <a:rPr lang="fr-FR" b="1" baseline="-25000" dirty="0" smtClean="0">
                          <a:solidFill>
                            <a:schemeClr val="accent5">
                              <a:lumMod val="50000"/>
                            </a:schemeClr>
                          </a:solidFill>
                        </a:rPr>
                        <a:t>L </a:t>
                      </a:r>
                      <a:r>
                        <a:rPr lang="fr-FR" b="1" baseline="-25000" dirty="0" err="1" smtClean="0">
                          <a:solidFill>
                            <a:schemeClr val="accent5">
                              <a:lumMod val="50000"/>
                            </a:schemeClr>
                          </a:solidFill>
                        </a:rPr>
                        <a:t>exp</a:t>
                      </a:r>
                      <a:r>
                        <a:rPr lang="fr-FR" b="1" dirty="0" smtClean="0">
                          <a:solidFill>
                            <a:schemeClr val="accent5">
                              <a:lumMod val="50000"/>
                            </a:schemeClr>
                          </a:solidFill>
                        </a:rPr>
                        <a:t> = - 8</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002060"/>
                          </a:solidFill>
                        </a:rPr>
                        <a:t>∆P</a:t>
                      </a:r>
                      <a:r>
                        <a:rPr lang="fr-FR" baseline="-25000" dirty="0" smtClean="0">
                          <a:solidFill>
                            <a:srgbClr val="002060"/>
                          </a:solidFill>
                        </a:rPr>
                        <a:t>L</a:t>
                      </a:r>
                      <a:r>
                        <a:rPr lang="fr-FR" baseline="0" dirty="0" smtClean="0">
                          <a:solidFill>
                            <a:srgbClr val="002060"/>
                          </a:solidFill>
                        </a:rPr>
                        <a:t> = 10</a:t>
                      </a:r>
                      <a:endParaRPr lang="fr-FR" dirty="0" smtClean="0">
                        <a:solidFill>
                          <a:srgbClr val="00206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smtClean="0">
                          <a:solidFill>
                            <a:srgbClr val="002060"/>
                          </a:solidFill>
                        </a:rPr>
                        <a:t>C</a:t>
                      </a:r>
                      <a:r>
                        <a:rPr lang="fr-FR" baseline="-25000" dirty="0" smtClean="0">
                          <a:solidFill>
                            <a:srgbClr val="002060"/>
                          </a:solidFill>
                        </a:rPr>
                        <a:t>L</a:t>
                      </a:r>
                      <a:r>
                        <a:rPr lang="fr-FR" baseline="0" dirty="0" smtClean="0">
                          <a:solidFill>
                            <a:srgbClr val="002060"/>
                          </a:solidFill>
                        </a:rPr>
                        <a:t> = 40</a:t>
                      </a:r>
                      <a:endParaRPr lang="fr-FR" dirty="0" smtClean="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10387714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smtClean="0">
                          <a:solidFill>
                            <a:schemeClr val="accent5">
                              <a:lumMod val="50000"/>
                            </a:schemeClr>
                          </a:solidFill>
                        </a:rPr>
                        <a:t>P</a:t>
                      </a:r>
                      <a:r>
                        <a:rPr lang="fr-FR" baseline="-25000" dirty="0" err="1" smtClean="0">
                          <a:solidFill>
                            <a:schemeClr val="accent5">
                              <a:lumMod val="50000"/>
                            </a:schemeClr>
                          </a:solidFill>
                        </a:rPr>
                        <a:t>pl</a:t>
                      </a:r>
                      <a:r>
                        <a:rPr lang="fr-FR" baseline="-25000" dirty="0" smtClean="0">
                          <a:solidFill>
                            <a:schemeClr val="accent5">
                              <a:lumMod val="50000"/>
                            </a:schemeClr>
                          </a:solidFill>
                        </a:rPr>
                        <a:t> </a:t>
                      </a:r>
                      <a:r>
                        <a:rPr lang="fr-FR" baseline="-25000" dirty="0" err="1" smtClean="0">
                          <a:solidFill>
                            <a:schemeClr val="accent5">
                              <a:lumMod val="50000"/>
                            </a:schemeClr>
                          </a:solidFill>
                        </a:rPr>
                        <a:t>insp</a:t>
                      </a:r>
                      <a:r>
                        <a:rPr lang="fr-FR" baseline="-25000" dirty="0" smtClean="0">
                          <a:solidFill>
                            <a:schemeClr val="accent5">
                              <a:lumMod val="50000"/>
                            </a:schemeClr>
                          </a:solidFill>
                        </a:rPr>
                        <a:t>, ER</a:t>
                      </a:r>
                      <a:r>
                        <a:rPr lang="fr-FR" dirty="0" smtClean="0">
                          <a:solidFill>
                            <a:schemeClr val="accent5">
                              <a:lumMod val="50000"/>
                            </a:schemeClr>
                          </a:solidFill>
                        </a:rPr>
                        <a:t> = 10</a:t>
                      </a: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tc>
                  <a:txBody>
                    <a:bodyPr/>
                    <a:lstStyle/>
                    <a:p>
                      <a:pPr algn="ctr"/>
                      <a:endParaRPr lang="fr-FR"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4147248900"/>
                  </a:ext>
                </a:extLst>
              </a:tr>
              <a:tr h="370840">
                <a:tc>
                  <a:txBody>
                    <a:bodyPr/>
                    <a:lstStyle/>
                    <a:p>
                      <a:pPr algn="ctr"/>
                      <a:r>
                        <a:rPr lang="fr-FR" b="1" dirty="0" smtClean="0">
                          <a:solidFill>
                            <a:schemeClr val="accent5">
                              <a:lumMod val="50000"/>
                            </a:schemeClr>
                          </a:solidFill>
                        </a:rPr>
                        <a:t>P</a:t>
                      </a:r>
                      <a:r>
                        <a:rPr lang="fr-FR" b="1" baseline="-25000" dirty="0" smtClean="0">
                          <a:solidFill>
                            <a:schemeClr val="accent5">
                              <a:lumMod val="50000"/>
                            </a:schemeClr>
                          </a:solidFill>
                        </a:rPr>
                        <a:t>L </a:t>
                      </a:r>
                      <a:r>
                        <a:rPr lang="fr-FR" b="1" baseline="-25000" dirty="0" err="1" smtClean="0">
                          <a:solidFill>
                            <a:schemeClr val="accent5">
                              <a:lumMod val="50000"/>
                            </a:schemeClr>
                          </a:solidFill>
                        </a:rPr>
                        <a:t>insp</a:t>
                      </a:r>
                      <a:r>
                        <a:rPr lang="fr-FR" b="1" baseline="-25000" dirty="0" smtClean="0">
                          <a:solidFill>
                            <a:schemeClr val="accent5">
                              <a:lumMod val="50000"/>
                            </a:schemeClr>
                          </a:solidFill>
                        </a:rPr>
                        <a:t>, ER</a:t>
                      </a:r>
                      <a:r>
                        <a:rPr lang="fr-FR" b="1" dirty="0" smtClean="0">
                          <a:solidFill>
                            <a:schemeClr val="accent5">
                              <a:lumMod val="50000"/>
                            </a:schemeClr>
                          </a:solidFill>
                        </a:rPr>
                        <a:t> = 24</a:t>
                      </a:r>
                      <a:endParaRPr lang="fr-FR" b="1"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tc>
                  <a:txBody>
                    <a:bodyPr/>
                    <a:lstStyle/>
                    <a:p>
                      <a:pPr algn="ctr"/>
                      <a:endParaRPr lang="fr-FR"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3677465579"/>
                  </a:ext>
                </a:extLst>
              </a:tr>
            </a:tbl>
          </a:graphicData>
        </a:graphic>
      </p:graphicFrame>
    </p:spTree>
    <p:extLst>
      <p:ext uri="{BB962C8B-B14F-4D97-AF65-F5344CB8AC3E}">
        <p14:creationId xmlns:p14="http://schemas.microsoft.com/office/powerpoint/2010/main" val="2113776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309614" y="1"/>
            <a:ext cx="9572772" cy="6858218"/>
          </a:xfrm>
          <a:prstGeom prst="rect">
            <a:avLst/>
          </a:prstGeom>
        </p:spPr>
      </p:pic>
    </p:spTree>
    <p:extLst>
      <p:ext uri="{BB962C8B-B14F-4D97-AF65-F5344CB8AC3E}">
        <p14:creationId xmlns:p14="http://schemas.microsoft.com/office/powerpoint/2010/main" val="2579323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807" y="1118085"/>
            <a:ext cx="6388386" cy="5452664"/>
          </a:xfrm>
          <a:prstGeom prst="rect">
            <a:avLst/>
          </a:prstGeom>
        </p:spPr>
      </p:pic>
      <p:sp>
        <p:nvSpPr>
          <p:cNvPr id="38"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smtClean="0">
                <a:solidFill>
                  <a:schemeClr val="accent5">
                    <a:lumMod val="50000"/>
                  </a:schemeClr>
                </a:solidFill>
              </a:rPr>
              <a:t>Madame R.</a:t>
            </a:r>
            <a:endParaRPr lang="fr-FR" sz="3800" b="1" dirty="0">
              <a:solidFill>
                <a:schemeClr val="accent5">
                  <a:lumMod val="50000"/>
                </a:schemeClr>
              </a:solidFill>
            </a:endParaRPr>
          </a:p>
        </p:txBody>
      </p:sp>
      <p:grpSp>
        <p:nvGrpSpPr>
          <p:cNvPr id="39" name="Groupe 38"/>
          <p:cNvGrpSpPr/>
          <p:nvPr/>
        </p:nvGrpSpPr>
        <p:grpSpPr>
          <a:xfrm>
            <a:off x="610226" y="260649"/>
            <a:ext cx="11016285" cy="706417"/>
            <a:chOff x="457669" y="192596"/>
            <a:chExt cx="8262214" cy="529813"/>
          </a:xfrm>
        </p:grpSpPr>
        <p:cxnSp>
          <p:nvCxnSpPr>
            <p:cNvPr id="40" name="Connecteur droit 39"/>
            <p:cNvCxnSpPr>
              <a:endCxn id="41"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1"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42" name="Connecteur droit 41"/>
            <p:cNvCxnSpPr>
              <a:endCxn id="41"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5479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89345" y="0"/>
            <a:ext cx="9613311" cy="6858000"/>
          </a:xfrm>
          <a:prstGeom prst="rect">
            <a:avLst/>
          </a:prstGeom>
        </p:spPr>
      </p:pic>
    </p:spTree>
    <p:extLst>
      <p:ext uri="{BB962C8B-B14F-4D97-AF65-F5344CB8AC3E}">
        <p14:creationId xmlns:p14="http://schemas.microsoft.com/office/powerpoint/2010/main" val="15263230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83110" y="0"/>
            <a:ext cx="9625781" cy="6872306"/>
          </a:xfrm>
          <a:prstGeom prst="rect">
            <a:avLst/>
          </a:prstGeom>
        </p:spPr>
      </p:pic>
    </p:spTree>
    <p:extLst>
      <p:ext uri="{BB962C8B-B14F-4D97-AF65-F5344CB8AC3E}">
        <p14:creationId xmlns:p14="http://schemas.microsoft.com/office/powerpoint/2010/main" val="3847717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52985" y="1383614"/>
            <a:ext cx="10486029" cy="4090771"/>
          </a:xfrm>
          <a:prstGeom prst="rect">
            <a:avLst/>
          </a:prstGeom>
        </p:spPr>
      </p:pic>
      <p:sp>
        <p:nvSpPr>
          <p:cNvPr id="9" name="Rectangle 8"/>
          <p:cNvSpPr/>
          <p:nvPr/>
        </p:nvSpPr>
        <p:spPr>
          <a:xfrm>
            <a:off x="4148919" y="1487606"/>
            <a:ext cx="3684896" cy="3848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990600" y="4076700"/>
            <a:ext cx="10172700" cy="190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err="1" smtClean="0">
                <a:solidFill>
                  <a:schemeClr val="accent5">
                    <a:lumMod val="50000"/>
                  </a:schemeClr>
                </a:solidFill>
              </a:rPr>
              <a:t>Recrutabilité</a:t>
            </a:r>
            <a:endParaRPr lang="fr-FR" sz="3800" b="1" dirty="0">
              <a:solidFill>
                <a:schemeClr val="accent5">
                  <a:lumMod val="50000"/>
                </a:schemeClr>
              </a:solidFill>
            </a:endParaRPr>
          </a:p>
        </p:txBody>
      </p:sp>
      <p:grpSp>
        <p:nvGrpSpPr>
          <p:cNvPr id="10" name="Groupe 9"/>
          <p:cNvGrpSpPr/>
          <p:nvPr/>
        </p:nvGrpSpPr>
        <p:grpSpPr>
          <a:xfrm>
            <a:off x="610226" y="260649"/>
            <a:ext cx="11016285" cy="706417"/>
            <a:chOff x="457669" y="192596"/>
            <a:chExt cx="8262214" cy="529813"/>
          </a:xfrm>
        </p:grpSpPr>
        <p:cxnSp>
          <p:nvCxnSpPr>
            <p:cNvPr id="11" name="Connecteur droit 10"/>
            <p:cNvCxnSpPr>
              <a:endCxn id="12"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3" name="Connecteur droit 12"/>
            <p:cNvCxnSpPr>
              <a:endCxn id="12"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ZoneTexte 14">
            <a:extLst>
              <a:ext uri="{FF2B5EF4-FFF2-40B4-BE49-F238E27FC236}">
                <a16:creationId xmlns:a16="http://schemas.microsoft.com/office/drawing/2014/main" id="{15D7BB8B-4BD3-C3EB-77F3-D5742B103CB0}"/>
              </a:ext>
            </a:extLst>
          </p:cNvPr>
          <p:cNvSpPr txBox="1"/>
          <p:nvPr/>
        </p:nvSpPr>
        <p:spPr>
          <a:xfrm>
            <a:off x="990601" y="5583156"/>
            <a:ext cx="10172699" cy="307777"/>
          </a:xfrm>
          <a:prstGeom prst="rect">
            <a:avLst/>
          </a:prstGeom>
          <a:noFill/>
        </p:spPr>
        <p:txBody>
          <a:bodyPr wrap="square" rtlCol="0">
            <a:spAutoFit/>
          </a:bodyPr>
          <a:lstStyle/>
          <a:p>
            <a:pPr algn="r"/>
            <a:r>
              <a:rPr lang="fr-FR" sz="1400" i="1" dirty="0" smtClean="0"/>
              <a:t>Chen L et al. </a:t>
            </a:r>
            <a:r>
              <a:rPr lang="en-US" sz="1400" i="1" dirty="0"/>
              <a:t>Am J </a:t>
            </a:r>
            <a:r>
              <a:rPr lang="en-US" sz="1400" i="1" dirty="0" err="1"/>
              <a:t>Respir</a:t>
            </a:r>
            <a:r>
              <a:rPr lang="en-US" sz="1400" i="1" dirty="0"/>
              <a:t> </a:t>
            </a:r>
            <a:r>
              <a:rPr lang="en-US" sz="1400" i="1" dirty="0" err="1"/>
              <a:t>Crit</a:t>
            </a:r>
            <a:r>
              <a:rPr lang="en-US" sz="1400" i="1" dirty="0"/>
              <a:t> Care </a:t>
            </a:r>
            <a:r>
              <a:rPr lang="en-US" sz="1400" i="1" dirty="0" smtClean="0"/>
              <a:t>Med. </a:t>
            </a:r>
            <a:r>
              <a:rPr lang="en-US" sz="1400" i="1" dirty="0"/>
              <a:t>2020 Jan 15;201(2):178-187</a:t>
            </a:r>
            <a:endParaRPr lang="fr-FR" sz="1400" i="1" dirty="0"/>
          </a:p>
        </p:txBody>
      </p:sp>
    </p:spTree>
    <p:extLst>
      <p:ext uri="{BB962C8B-B14F-4D97-AF65-F5344CB8AC3E}">
        <p14:creationId xmlns:p14="http://schemas.microsoft.com/office/powerpoint/2010/main" val="2307335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52985" y="1383614"/>
            <a:ext cx="10486029" cy="4090771"/>
          </a:xfrm>
          <a:prstGeom prst="rect">
            <a:avLst/>
          </a:prstGeom>
        </p:spPr>
      </p:pic>
      <p:sp>
        <p:nvSpPr>
          <p:cNvPr id="6" name="Rectangle 5"/>
          <p:cNvSpPr/>
          <p:nvPr/>
        </p:nvSpPr>
        <p:spPr>
          <a:xfrm>
            <a:off x="990600" y="4076700"/>
            <a:ext cx="10172700" cy="190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err="1" smtClean="0">
                <a:solidFill>
                  <a:schemeClr val="accent5">
                    <a:lumMod val="50000"/>
                  </a:schemeClr>
                </a:solidFill>
              </a:rPr>
              <a:t>Recrutabilité</a:t>
            </a:r>
            <a:endParaRPr lang="fr-FR" sz="3800" b="1" dirty="0">
              <a:solidFill>
                <a:schemeClr val="accent5">
                  <a:lumMod val="50000"/>
                </a:schemeClr>
              </a:solidFill>
            </a:endParaRPr>
          </a:p>
        </p:txBody>
      </p:sp>
      <p:grpSp>
        <p:nvGrpSpPr>
          <p:cNvPr id="7" name="Groupe 6"/>
          <p:cNvGrpSpPr/>
          <p:nvPr/>
        </p:nvGrpSpPr>
        <p:grpSpPr>
          <a:xfrm>
            <a:off x="610226" y="260649"/>
            <a:ext cx="11016285" cy="706417"/>
            <a:chOff x="457669" y="192596"/>
            <a:chExt cx="8262214" cy="529813"/>
          </a:xfrm>
        </p:grpSpPr>
        <p:cxnSp>
          <p:nvCxnSpPr>
            <p:cNvPr id="9" name="Connecteur droit 8"/>
            <p:cNvCxnSpPr>
              <a:endCxn id="10"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10"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ZoneTexte 12">
            <a:extLst>
              <a:ext uri="{FF2B5EF4-FFF2-40B4-BE49-F238E27FC236}">
                <a16:creationId xmlns:a16="http://schemas.microsoft.com/office/drawing/2014/main" id="{15D7BB8B-4BD3-C3EB-77F3-D5742B103CB0}"/>
              </a:ext>
            </a:extLst>
          </p:cNvPr>
          <p:cNvSpPr txBox="1"/>
          <p:nvPr/>
        </p:nvSpPr>
        <p:spPr>
          <a:xfrm>
            <a:off x="990601" y="5583156"/>
            <a:ext cx="10172699" cy="307777"/>
          </a:xfrm>
          <a:prstGeom prst="rect">
            <a:avLst/>
          </a:prstGeom>
          <a:noFill/>
        </p:spPr>
        <p:txBody>
          <a:bodyPr wrap="square" rtlCol="0">
            <a:spAutoFit/>
          </a:bodyPr>
          <a:lstStyle/>
          <a:p>
            <a:pPr algn="r"/>
            <a:r>
              <a:rPr lang="fr-FR" sz="1400" i="1" dirty="0" smtClean="0"/>
              <a:t>Chen L et al. </a:t>
            </a:r>
            <a:r>
              <a:rPr lang="en-US" sz="1400" i="1" dirty="0"/>
              <a:t>Am J </a:t>
            </a:r>
            <a:r>
              <a:rPr lang="en-US" sz="1400" i="1" dirty="0" err="1"/>
              <a:t>Respir</a:t>
            </a:r>
            <a:r>
              <a:rPr lang="en-US" sz="1400" i="1" dirty="0"/>
              <a:t> </a:t>
            </a:r>
            <a:r>
              <a:rPr lang="en-US" sz="1400" i="1" dirty="0" err="1"/>
              <a:t>Crit</a:t>
            </a:r>
            <a:r>
              <a:rPr lang="en-US" sz="1400" i="1" dirty="0"/>
              <a:t> Care </a:t>
            </a:r>
            <a:r>
              <a:rPr lang="en-US" sz="1400" i="1" dirty="0" smtClean="0"/>
              <a:t>Med. </a:t>
            </a:r>
            <a:r>
              <a:rPr lang="en-US" sz="1400" i="1" dirty="0"/>
              <a:t>2020 Jan 15;201(2):178-187</a:t>
            </a:r>
            <a:endParaRPr lang="fr-FR" sz="1400" i="1" dirty="0"/>
          </a:p>
        </p:txBody>
      </p:sp>
    </p:spTree>
    <p:extLst>
      <p:ext uri="{BB962C8B-B14F-4D97-AF65-F5344CB8AC3E}">
        <p14:creationId xmlns:p14="http://schemas.microsoft.com/office/powerpoint/2010/main" val="33485558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EELV</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074" name="Picture 2" descr="Fi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62" y="2076987"/>
            <a:ext cx="3152775" cy="342900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15D7BB8B-4BD3-C3EB-77F3-D5742B103CB0}"/>
              </a:ext>
            </a:extLst>
          </p:cNvPr>
          <p:cNvSpPr txBox="1"/>
          <p:nvPr/>
        </p:nvSpPr>
        <p:spPr>
          <a:xfrm>
            <a:off x="6166913" y="5876378"/>
            <a:ext cx="5415487" cy="307777"/>
          </a:xfrm>
          <a:prstGeom prst="rect">
            <a:avLst/>
          </a:prstGeom>
          <a:noFill/>
        </p:spPr>
        <p:txBody>
          <a:bodyPr wrap="square" rtlCol="0">
            <a:spAutoFit/>
          </a:bodyPr>
          <a:lstStyle/>
          <a:p>
            <a:pPr algn="r"/>
            <a:r>
              <a:rPr lang="fr-FR" sz="1400" i="1" dirty="0" err="1" smtClean="0"/>
              <a:t>Dellamonica</a:t>
            </a:r>
            <a:r>
              <a:rPr lang="fr-FR" sz="1400" i="1" dirty="0" smtClean="0"/>
              <a:t> J et al. </a:t>
            </a:r>
            <a:r>
              <a:rPr lang="en-US" sz="1400" i="1" dirty="0"/>
              <a:t>Intensive Care </a:t>
            </a:r>
            <a:r>
              <a:rPr lang="en-US" sz="1400" i="1" dirty="0" smtClean="0"/>
              <a:t>Med. </a:t>
            </a:r>
            <a:r>
              <a:rPr lang="en-US" sz="1400" i="1" dirty="0"/>
              <a:t>2011 Oct;37(10):1595-604</a:t>
            </a:r>
            <a:r>
              <a:rPr lang="fr-FR" sz="1400" i="1" dirty="0" smtClean="0"/>
              <a:t> </a:t>
            </a:r>
            <a:endParaRPr lang="fr-FR" sz="1400" i="1" dirty="0"/>
          </a:p>
        </p:txBody>
      </p:sp>
      <p:pic>
        <p:nvPicPr>
          <p:cNvPr id="12" name="Image 11">
            <a:extLst>
              <a:ext uri="{FF2B5EF4-FFF2-40B4-BE49-F238E27FC236}">
                <a16:creationId xmlns:a16="http://schemas.microsoft.com/office/drawing/2014/main" id="{244EFF71-F7FF-453D-8FC9-8AC363E08484}"/>
              </a:ext>
            </a:extLst>
          </p:cNvPr>
          <p:cNvPicPr>
            <a:picLocks noChangeAspect="1"/>
          </p:cNvPicPr>
          <p:nvPr/>
        </p:nvPicPr>
        <p:blipFill rotWithShape="1">
          <a:blip r:embed="rId3"/>
          <a:srcRect l="52771" r="25514"/>
          <a:stretch/>
        </p:blipFill>
        <p:spPr>
          <a:xfrm>
            <a:off x="2582704" y="1306663"/>
            <a:ext cx="2100815" cy="4933962"/>
          </a:xfrm>
          <a:prstGeom prst="rect">
            <a:avLst/>
          </a:prstGeom>
        </p:spPr>
      </p:pic>
      <p:sp>
        <p:nvSpPr>
          <p:cNvPr id="13" name="ZoneTexte 12"/>
          <p:cNvSpPr txBox="1"/>
          <p:nvPr/>
        </p:nvSpPr>
        <p:spPr>
          <a:xfrm>
            <a:off x="1423311" y="6162876"/>
            <a:ext cx="4419600" cy="369332"/>
          </a:xfrm>
          <a:prstGeom prst="rect">
            <a:avLst/>
          </a:prstGeom>
          <a:solidFill>
            <a:schemeClr val="accent5">
              <a:lumMod val="20000"/>
              <a:lumOff val="80000"/>
            </a:schemeClr>
          </a:solidFill>
          <a:ln w="25400">
            <a:solidFill>
              <a:schemeClr val="accent5">
                <a:lumMod val="50000"/>
              </a:schemeClr>
            </a:solidFill>
          </a:ln>
        </p:spPr>
        <p:txBody>
          <a:bodyPr wrap="square" rtlCol="0">
            <a:spAutoFit/>
          </a:bodyPr>
          <a:lstStyle/>
          <a:p>
            <a:pPr algn="ctr"/>
            <a:r>
              <a:rPr lang="fr-FR" b="1" dirty="0" err="1">
                <a:solidFill>
                  <a:schemeClr val="accent5">
                    <a:lumMod val="50000"/>
                  </a:schemeClr>
                </a:solidFill>
              </a:rPr>
              <a:t>Nitrogen</a:t>
            </a:r>
            <a:r>
              <a:rPr lang="fr-FR" b="1" dirty="0">
                <a:solidFill>
                  <a:schemeClr val="accent5">
                    <a:lumMod val="50000"/>
                  </a:schemeClr>
                </a:solidFill>
              </a:rPr>
              <a:t> </a:t>
            </a:r>
            <a:r>
              <a:rPr lang="fr-FR" b="1" dirty="0" err="1">
                <a:solidFill>
                  <a:schemeClr val="accent5">
                    <a:lumMod val="50000"/>
                  </a:schemeClr>
                </a:solidFill>
              </a:rPr>
              <a:t>washout</a:t>
            </a:r>
            <a:r>
              <a:rPr lang="fr-FR" b="1" dirty="0">
                <a:solidFill>
                  <a:schemeClr val="accent5">
                    <a:lumMod val="50000"/>
                  </a:schemeClr>
                </a:solidFill>
              </a:rPr>
              <a:t>/</a:t>
            </a:r>
            <a:r>
              <a:rPr lang="fr-FR" b="1" dirty="0" err="1">
                <a:solidFill>
                  <a:schemeClr val="accent5">
                    <a:lumMod val="50000"/>
                  </a:schemeClr>
                </a:solidFill>
              </a:rPr>
              <a:t>washin</a:t>
            </a:r>
            <a:r>
              <a:rPr lang="fr-FR" b="1" dirty="0">
                <a:solidFill>
                  <a:schemeClr val="accent5">
                    <a:lumMod val="50000"/>
                  </a:schemeClr>
                </a:solidFill>
              </a:rPr>
              <a:t> technique</a:t>
            </a:r>
          </a:p>
        </p:txBody>
      </p:sp>
    </p:spTree>
    <p:extLst>
      <p:ext uri="{BB962C8B-B14F-4D97-AF65-F5344CB8AC3E}">
        <p14:creationId xmlns:p14="http://schemas.microsoft.com/office/powerpoint/2010/main" val="35230750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94644" y="1"/>
            <a:ext cx="9602712" cy="6858000"/>
          </a:xfrm>
          <a:prstGeom prst="rect">
            <a:avLst/>
          </a:prstGeom>
        </p:spPr>
      </p:pic>
    </p:spTree>
    <p:extLst>
      <p:ext uri="{BB962C8B-B14F-4D97-AF65-F5344CB8AC3E}">
        <p14:creationId xmlns:p14="http://schemas.microsoft.com/office/powerpoint/2010/main" val="19190110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05986" y="1"/>
            <a:ext cx="9580028" cy="6858000"/>
          </a:xfrm>
          <a:prstGeom prst="rect">
            <a:avLst/>
          </a:prstGeom>
        </p:spPr>
      </p:pic>
    </p:spTree>
    <p:extLst>
      <p:ext uri="{BB962C8B-B14F-4D97-AF65-F5344CB8AC3E}">
        <p14:creationId xmlns:p14="http://schemas.microsoft.com/office/powerpoint/2010/main" val="3561688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spTree>
    <p:extLst>
      <p:ext uri="{BB962C8B-B14F-4D97-AF65-F5344CB8AC3E}">
        <p14:creationId xmlns:p14="http://schemas.microsoft.com/office/powerpoint/2010/main" val="3036867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61" name="Groupe 60">
            <a:extLst>
              <a:ext uri="{FF2B5EF4-FFF2-40B4-BE49-F238E27FC236}">
                <a16:creationId xmlns:a16="http://schemas.microsoft.com/office/drawing/2014/main" id="{C97F4954-6012-4AD6-AC1B-B8143709CA0D}"/>
              </a:ext>
            </a:extLst>
          </p:cNvPr>
          <p:cNvGrpSpPr/>
          <p:nvPr/>
        </p:nvGrpSpPr>
        <p:grpSpPr>
          <a:xfrm>
            <a:off x="4991773" y="258844"/>
            <a:ext cx="2449400" cy="2973661"/>
            <a:chOff x="5364244" y="2672207"/>
            <a:chExt cx="2449400" cy="2973661"/>
          </a:xfrm>
        </p:grpSpPr>
        <p:grpSp>
          <p:nvGrpSpPr>
            <p:cNvPr id="64" name="Groupe 63">
              <a:extLst>
                <a:ext uri="{FF2B5EF4-FFF2-40B4-BE49-F238E27FC236}">
                  <a16:creationId xmlns:a16="http://schemas.microsoft.com/office/drawing/2014/main" id="{F272A3D0-4451-4BC4-B5F4-CB2FACDAC6CA}"/>
                </a:ext>
              </a:extLst>
            </p:cNvPr>
            <p:cNvGrpSpPr/>
            <p:nvPr/>
          </p:nvGrpSpPr>
          <p:grpSpPr>
            <a:xfrm>
              <a:off x="5364244" y="2741146"/>
              <a:ext cx="2405014" cy="2850911"/>
              <a:chOff x="5364244" y="2741146"/>
              <a:chExt cx="2405014" cy="2850911"/>
            </a:xfrm>
          </p:grpSpPr>
          <p:sp>
            <p:nvSpPr>
              <p:cNvPr id="80" name="Ellipse 79">
                <a:extLst>
                  <a:ext uri="{FF2B5EF4-FFF2-40B4-BE49-F238E27FC236}">
                    <a16:creationId xmlns:a16="http://schemas.microsoft.com/office/drawing/2014/main" id="{815EC882-5CE1-4759-989C-C1436C74B809}"/>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4DC1ECAF-CF79-4376-8597-DBEE391B7633}"/>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59FECE19-6508-4B6B-8FAD-04404694EC9B}"/>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9F9CF8A3-6F26-41ED-81A8-6E1F9E2EC153}"/>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5CC6F8E1-8125-4CD5-AB67-68A3DEBBC040}"/>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4FF7A4CC-782B-4A8B-A0FE-0A55B14366EB}"/>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CFE06611-1F49-4C92-B924-EC8A3CE50B8B}"/>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92DEF354-5EF5-49D2-A94B-4535B60E9B36}"/>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 name="Groupe 65">
              <a:extLst>
                <a:ext uri="{FF2B5EF4-FFF2-40B4-BE49-F238E27FC236}">
                  <a16:creationId xmlns:a16="http://schemas.microsoft.com/office/drawing/2014/main" id="{E06597CB-5D4E-4162-9BE4-FBA7C156765D}"/>
                </a:ext>
              </a:extLst>
            </p:cNvPr>
            <p:cNvGrpSpPr/>
            <p:nvPr/>
          </p:nvGrpSpPr>
          <p:grpSpPr>
            <a:xfrm>
              <a:off x="5403130" y="2672207"/>
              <a:ext cx="2410514" cy="2973661"/>
              <a:chOff x="5403130" y="2672207"/>
              <a:chExt cx="2410514" cy="2973661"/>
            </a:xfrm>
          </p:grpSpPr>
          <p:sp>
            <p:nvSpPr>
              <p:cNvPr id="67" name="Ellipse 66">
                <a:extLst>
                  <a:ext uri="{FF2B5EF4-FFF2-40B4-BE49-F238E27FC236}">
                    <a16:creationId xmlns:a16="http://schemas.microsoft.com/office/drawing/2014/main" id="{3405090F-C52F-4DBC-B24B-AA84CFF24A30}"/>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4023F5D6-2413-442B-B58B-F979AF579C73}"/>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214A5967-7CD9-4B09-994E-4E839BFD215E}"/>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133217FA-4E19-4990-B6BB-491B662871A6}"/>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153B5E86-772F-43F4-B7F4-8D584ED56ED1}"/>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2C7E6895-9FD6-4C1B-958B-4BEF89A56BC1}"/>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C3885586-078A-4674-918A-3504FD0DA2DE}"/>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4F3A96D6-59F5-43A5-A439-F4D7C1A02E7F}"/>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8811DDC8-23CD-433E-9362-9AF896794E76}"/>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DB0A30CE-38A6-4A8E-9E18-705DBD2DE0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C005748A-6513-4A20-A722-F2F5C725A550}"/>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818A8697-858A-455F-9DAE-ADE3E9F462CA}"/>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990CFCD1-505E-4834-BF33-BD2952D8D7E3}"/>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36" name="ZoneTexte 135">
            <a:extLst>
              <a:ext uri="{FF2B5EF4-FFF2-40B4-BE49-F238E27FC236}">
                <a16:creationId xmlns:a16="http://schemas.microsoft.com/office/drawing/2014/main" id="{24215D40-5AED-4143-90B4-5EE970DFB7FC}"/>
              </a:ext>
            </a:extLst>
          </p:cNvPr>
          <p:cNvSpPr txBox="1"/>
          <p:nvPr/>
        </p:nvSpPr>
        <p:spPr>
          <a:xfrm>
            <a:off x="4551156" y="4390365"/>
            <a:ext cx="4458878"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a:t>
            </a:r>
            <a:endParaRPr lang="fr-FR" sz="2800" dirty="0"/>
          </a:p>
        </p:txBody>
      </p:sp>
      <p:sp>
        <p:nvSpPr>
          <p:cNvPr id="17" name="Flèche : droite 16">
            <a:extLst>
              <a:ext uri="{FF2B5EF4-FFF2-40B4-BE49-F238E27FC236}">
                <a16:creationId xmlns:a16="http://schemas.microsoft.com/office/drawing/2014/main" id="{AC7F2125-AB50-48CF-B314-C18CD7CC1C9F}"/>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7777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Madame R.</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 name="ZoneTexte 2"/>
          <p:cNvSpPr txBox="1"/>
          <p:nvPr/>
        </p:nvSpPr>
        <p:spPr>
          <a:xfrm>
            <a:off x="609600" y="1628775"/>
            <a:ext cx="10972800" cy="3416320"/>
          </a:xfrm>
          <a:prstGeom prst="rect">
            <a:avLst/>
          </a:prstGeom>
          <a:noFill/>
        </p:spPr>
        <p:txBody>
          <a:bodyPr wrap="square" rtlCol="0">
            <a:spAutoFit/>
          </a:bodyPr>
          <a:lstStyle/>
          <a:p>
            <a:pPr>
              <a:lnSpc>
                <a:spcPct val="150000"/>
              </a:lnSpc>
            </a:pPr>
            <a:r>
              <a:rPr lang="fr-FR" sz="2400" dirty="0" smtClean="0"/>
              <a:t>Vous prenez en charge en réanimation Mme R., âgée de 30 ans, pour un </a:t>
            </a:r>
            <a:r>
              <a:rPr lang="fr-FR" sz="2400" b="1" dirty="0" smtClean="0"/>
              <a:t>SDRA sur une pneumonie aiguë communautaire grave</a:t>
            </a:r>
            <a:r>
              <a:rPr lang="fr-FR" sz="2400" dirty="0" smtClean="0"/>
              <a:t> non documentée. </a:t>
            </a:r>
          </a:p>
          <a:p>
            <a:pPr>
              <a:lnSpc>
                <a:spcPct val="150000"/>
              </a:lnSpc>
            </a:pPr>
            <a:r>
              <a:rPr lang="fr-FR" sz="2400" dirty="0" smtClean="0"/>
              <a:t>Ses principaux antécédents sont : </a:t>
            </a:r>
          </a:p>
          <a:p>
            <a:pPr marL="285750" indent="-285750">
              <a:lnSpc>
                <a:spcPct val="150000"/>
              </a:lnSpc>
              <a:buFontTx/>
              <a:buChar char="-"/>
            </a:pPr>
            <a:r>
              <a:rPr lang="fr-FR" sz="2400" dirty="0" smtClean="0"/>
              <a:t>Une obésité morbide : </a:t>
            </a:r>
            <a:r>
              <a:rPr lang="fr-FR" sz="2400" b="1" dirty="0" smtClean="0"/>
              <a:t>taille = 169 cm, poids = 150 kg, IMC = 52 kg/m</a:t>
            </a:r>
            <a:r>
              <a:rPr lang="fr-FR" sz="2400" b="1" baseline="30000" dirty="0" smtClean="0"/>
              <a:t>2</a:t>
            </a:r>
          </a:p>
          <a:p>
            <a:pPr marL="285750" indent="-285750">
              <a:lnSpc>
                <a:spcPct val="150000"/>
              </a:lnSpc>
              <a:buFontTx/>
              <a:buChar char="-"/>
            </a:pPr>
            <a:r>
              <a:rPr lang="fr-FR" sz="2400" dirty="0" smtClean="0"/>
              <a:t>Un syndrome d’apnée obstructif du sommeil appareillé</a:t>
            </a:r>
          </a:p>
          <a:p>
            <a:pPr marL="285750" indent="-285750">
              <a:lnSpc>
                <a:spcPct val="150000"/>
              </a:lnSpc>
              <a:buFontTx/>
              <a:buChar char="-"/>
            </a:pPr>
            <a:r>
              <a:rPr lang="fr-FR" sz="2400" dirty="0" smtClean="0"/>
              <a:t>Une infection par le VIH.</a:t>
            </a:r>
          </a:p>
        </p:txBody>
      </p:sp>
    </p:spTree>
    <p:extLst>
      <p:ext uri="{BB962C8B-B14F-4D97-AF65-F5344CB8AC3E}">
        <p14:creationId xmlns:p14="http://schemas.microsoft.com/office/powerpoint/2010/main" val="304655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61" name="Groupe 60">
            <a:extLst>
              <a:ext uri="{FF2B5EF4-FFF2-40B4-BE49-F238E27FC236}">
                <a16:creationId xmlns:a16="http://schemas.microsoft.com/office/drawing/2014/main" id="{C97F4954-6012-4AD6-AC1B-B8143709CA0D}"/>
              </a:ext>
            </a:extLst>
          </p:cNvPr>
          <p:cNvGrpSpPr/>
          <p:nvPr/>
        </p:nvGrpSpPr>
        <p:grpSpPr>
          <a:xfrm>
            <a:off x="4991773" y="258844"/>
            <a:ext cx="2449400" cy="2973661"/>
            <a:chOff x="5364244" y="2672207"/>
            <a:chExt cx="2449400" cy="2973661"/>
          </a:xfrm>
        </p:grpSpPr>
        <p:grpSp>
          <p:nvGrpSpPr>
            <p:cNvPr id="64" name="Groupe 63">
              <a:extLst>
                <a:ext uri="{FF2B5EF4-FFF2-40B4-BE49-F238E27FC236}">
                  <a16:creationId xmlns:a16="http://schemas.microsoft.com/office/drawing/2014/main" id="{F272A3D0-4451-4BC4-B5F4-CB2FACDAC6CA}"/>
                </a:ext>
              </a:extLst>
            </p:cNvPr>
            <p:cNvGrpSpPr/>
            <p:nvPr/>
          </p:nvGrpSpPr>
          <p:grpSpPr>
            <a:xfrm>
              <a:off x="5364244" y="2741146"/>
              <a:ext cx="2405014" cy="2850911"/>
              <a:chOff x="5364244" y="2741146"/>
              <a:chExt cx="2405014" cy="2850911"/>
            </a:xfrm>
          </p:grpSpPr>
          <p:sp>
            <p:nvSpPr>
              <p:cNvPr id="80" name="Ellipse 79">
                <a:extLst>
                  <a:ext uri="{FF2B5EF4-FFF2-40B4-BE49-F238E27FC236}">
                    <a16:creationId xmlns:a16="http://schemas.microsoft.com/office/drawing/2014/main" id="{815EC882-5CE1-4759-989C-C1436C74B809}"/>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4DC1ECAF-CF79-4376-8597-DBEE391B7633}"/>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59FECE19-6508-4B6B-8FAD-04404694EC9B}"/>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9F9CF8A3-6F26-41ED-81A8-6E1F9E2EC153}"/>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5CC6F8E1-8125-4CD5-AB67-68A3DEBBC040}"/>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4FF7A4CC-782B-4A8B-A0FE-0A55B14366EB}"/>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CFE06611-1F49-4C92-B924-EC8A3CE50B8B}"/>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92DEF354-5EF5-49D2-A94B-4535B60E9B36}"/>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 name="Groupe 65">
              <a:extLst>
                <a:ext uri="{FF2B5EF4-FFF2-40B4-BE49-F238E27FC236}">
                  <a16:creationId xmlns:a16="http://schemas.microsoft.com/office/drawing/2014/main" id="{E06597CB-5D4E-4162-9BE4-FBA7C156765D}"/>
                </a:ext>
              </a:extLst>
            </p:cNvPr>
            <p:cNvGrpSpPr/>
            <p:nvPr/>
          </p:nvGrpSpPr>
          <p:grpSpPr>
            <a:xfrm>
              <a:off x="5403130" y="2672207"/>
              <a:ext cx="2410514" cy="2973661"/>
              <a:chOff x="5403130" y="2672207"/>
              <a:chExt cx="2410514" cy="2973661"/>
            </a:xfrm>
          </p:grpSpPr>
          <p:sp>
            <p:nvSpPr>
              <p:cNvPr id="67" name="Ellipse 66">
                <a:extLst>
                  <a:ext uri="{FF2B5EF4-FFF2-40B4-BE49-F238E27FC236}">
                    <a16:creationId xmlns:a16="http://schemas.microsoft.com/office/drawing/2014/main" id="{3405090F-C52F-4DBC-B24B-AA84CFF24A30}"/>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4023F5D6-2413-442B-B58B-F979AF579C73}"/>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214A5967-7CD9-4B09-994E-4E839BFD215E}"/>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133217FA-4E19-4990-B6BB-491B662871A6}"/>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153B5E86-772F-43F4-B7F4-8D584ED56ED1}"/>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2C7E6895-9FD6-4C1B-958B-4BEF89A56BC1}"/>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C3885586-078A-4674-918A-3504FD0DA2DE}"/>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4F3A96D6-59F5-43A5-A439-F4D7C1A02E7F}"/>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8811DDC8-23CD-433E-9362-9AF896794E76}"/>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DB0A30CE-38A6-4A8E-9E18-705DBD2DE0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C005748A-6513-4A20-A722-F2F5C725A550}"/>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818A8697-858A-455F-9DAE-ADE3E9F462CA}"/>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990CFCD1-505E-4834-BF33-BD2952D8D7E3}"/>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36" name="ZoneTexte 135">
            <a:extLst>
              <a:ext uri="{FF2B5EF4-FFF2-40B4-BE49-F238E27FC236}">
                <a16:creationId xmlns:a16="http://schemas.microsoft.com/office/drawing/2014/main" id="{24215D40-5AED-4143-90B4-5EE970DFB7FC}"/>
              </a:ext>
            </a:extLst>
          </p:cNvPr>
          <p:cNvSpPr txBox="1"/>
          <p:nvPr/>
        </p:nvSpPr>
        <p:spPr>
          <a:xfrm>
            <a:off x="4551156" y="4390365"/>
            <a:ext cx="4458878"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a:t>
            </a:r>
            <a:endParaRPr lang="fr-FR" sz="2800" dirty="0"/>
          </a:p>
        </p:txBody>
      </p:sp>
      <p:sp>
        <p:nvSpPr>
          <p:cNvPr id="17" name="Flèche : droite 16">
            <a:extLst>
              <a:ext uri="{FF2B5EF4-FFF2-40B4-BE49-F238E27FC236}">
                <a16:creationId xmlns:a16="http://schemas.microsoft.com/office/drawing/2014/main" id="{AC7F2125-AB50-48CF-B314-C18CD7CC1C9F}"/>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7984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61" name="Groupe 60">
            <a:extLst>
              <a:ext uri="{FF2B5EF4-FFF2-40B4-BE49-F238E27FC236}">
                <a16:creationId xmlns:a16="http://schemas.microsoft.com/office/drawing/2014/main" id="{C97F4954-6012-4AD6-AC1B-B8143709CA0D}"/>
              </a:ext>
            </a:extLst>
          </p:cNvPr>
          <p:cNvGrpSpPr/>
          <p:nvPr/>
        </p:nvGrpSpPr>
        <p:grpSpPr>
          <a:xfrm>
            <a:off x="4991773" y="258844"/>
            <a:ext cx="2449400" cy="2973661"/>
            <a:chOff x="5364244" y="2672207"/>
            <a:chExt cx="2449400" cy="2973661"/>
          </a:xfrm>
        </p:grpSpPr>
        <p:grpSp>
          <p:nvGrpSpPr>
            <p:cNvPr id="64" name="Groupe 63">
              <a:extLst>
                <a:ext uri="{FF2B5EF4-FFF2-40B4-BE49-F238E27FC236}">
                  <a16:creationId xmlns:a16="http://schemas.microsoft.com/office/drawing/2014/main" id="{F272A3D0-4451-4BC4-B5F4-CB2FACDAC6CA}"/>
                </a:ext>
              </a:extLst>
            </p:cNvPr>
            <p:cNvGrpSpPr/>
            <p:nvPr/>
          </p:nvGrpSpPr>
          <p:grpSpPr>
            <a:xfrm>
              <a:off x="5364244" y="2741146"/>
              <a:ext cx="2405014" cy="2850911"/>
              <a:chOff x="5364244" y="2741146"/>
              <a:chExt cx="2405014" cy="2850911"/>
            </a:xfrm>
          </p:grpSpPr>
          <p:sp>
            <p:nvSpPr>
              <p:cNvPr id="80" name="Ellipse 79">
                <a:extLst>
                  <a:ext uri="{FF2B5EF4-FFF2-40B4-BE49-F238E27FC236}">
                    <a16:creationId xmlns:a16="http://schemas.microsoft.com/office/drawing/2014/main" id="{815EC882-5CE1-4759-989C-C1436C74B809}"/>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4DC1ECAF-CF79-4376-8597-DBEE391B7633}"/>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59FECE19-6508-4B6B-8FAD-04404694EC9B}"/>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9F9CF8A3-6F26-41ED-81A8-6E1F9E2EC153}"/>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5CC6F8E1-8125-4CD5-AB67-68A3DEBBC040}"/>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4FF7A4CC-782B-4A8B-A0FE-0A55B14366EB}"/>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CFE06611-1F49-4C92-B924-EC8A3CE50B8B}"/>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92DEF354-5EF5-49D2-A94B-4535B60E9B36}"/>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 name="Groupe 65">
              <a:extLst>
                <a:ext uri="{FF2B5EF4-FFF2-40B4-BE49-F238E27FC236}">
                  <a16:creationId xmlns:a16="http://schemas.microsoft.com/office/drawing/2014/main" id="{E06597CB-5D4E-4162-9BE4-FBA7C156765D}"/>
                </a:ext>
              </a:extLst>
            </p:cNvPr>
            <p:cNvGrpSpPr/>
            <p:nvPr/>
          </p:nvGrpSpPr>
          <p:grpSpPr>
            <a:xfrm>
              <a:off x="5403130" y="2672207"/>
              <a:ext cx="2410514" cy="2973661"/>
              <a:chOff x="5403130" y="2672207"/>
              <a:chExt cx="2410514" cy="2973661"/>
            </a:xfrm>
          </p:grpSpPr>
          <p:sp>
            <p:nvSpPr>
              <p:cNvPr id="67" name="Ellipse 66">
                <a:extLst>
                  <a:ext uri="{FF2B5EF4-FFF2-40B4-BE49-F238E27FC236}">
                    <a16:creationId xmlns:a16="http://schemas.microsoft.com/office/drawing/2014/main" id="{3405090F-C52F-4DBC-B24B-AA84CFF24A30}"/>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4023F5D6-2413-442B-B58B-F979AF579C73}"/>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214A5967-7CD9-4B09-994E-4E839BFD215E}"/>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133217FA-4E19-4990-B6BB-491B662871A6}"/>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153B5E86-772F-43F4-B7F4-8D584ED56ED1}"/>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2C7E6895-9FD6-4C1B-958B-4BEF89A56BC1}"/>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C3885586-078A-4674-918A-3504FD0DA2DE}"/>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4F3A96D6-59F5-43A5-A439-F4D7C1A02E7F}"/>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8811DDC8-23CD-433E-9362-9AF896794E76}"/>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DB0A30CE-38A6-4A8E-9E18-705DBD2DE0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C005748A-6513-4A20-A722-F2F5C725A550}"/>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818A8697-858A-455F-9DAE-ADE3E9F462CA}"/>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990CFCD1-505E-4834-BF33-BD2952D8D7E3}"/>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12" name="Groupe 111">
            <a:extLst>
              <a:ext uri="{FF2B5EF4-FFF2-40B4-BE49-F238E27FC236}">
                <a16:creationId xmlns:a16="http://schemas.microsoft.com/office/drawing/2014/main" id="{4FFB1E4B-ACF4-44C2-9DA4-39A5A55BDC1E}"/>
              </a:ext>
            </a:extLst>
          </p:cNvPr>
          <p:cNvGrpSpPr/>
          <p:nvPr/>
        </p:nvGrpSpPr>
        <p:grpSpPr>
          <a:xfrm>
            <a:off x="8871857" y="26543"/>
            <a:ext cx="3027072" cy="3259559"/>
            <a:chOff x="5044098" y="2386309"/>
            <a:chExt cx="3027072" cy="3259559"/>
          </a:xfrm>
        </p:grpSpPr>
        <p:grpSp>
          <p:nvGrpSpPr>
            <p:cNvPr id="113" name="Groupe 112">
              <a:extLst>
                <a:ext uri="{FF2B5EF4-FFF2-40B4-BE49-F238E27FC236}">
                  <a16:creationId xmlns:a16="http://schemas.microsoft.com/office/drawing/2014/main" id="{B0A71410-F7E9-4C72-860E-27A9EFF9B6F8}"/>
                </a:ext>
              </a:extLst>
            </p:cNvPr>
            <p:cNvGrpSpPr/>
            <p:nvPr/>
          </p:nvGrpSpPr>
          <p:grpSpPr>
            <a:xfrm>
              <a:off x="5044098" y="2455248"/>
              <a:ext cx="2982686" cy="3136809"/>
              <a:chOff x="5044098" y="2455248"/>
              <a:chExt cx="2982686" cy="3136809"/>
            </a:xfrm>
          </p:grpSpPr>
          <p:sp>
            <p:nvSpPr>
              <p:cNvPr id="128" name="Ellipse 127">
                <a:extLst>
                  <a:ext uri="{FF2B5EF4-FFF2-40B4-BE49-F238E27FC236}">
                    <a16:creationId xmlns:a16="http://schemas.microsoft.com/office/drawing/2014/main" id="{A6DC1324-D09A-4E5C-918F-FD95163AE3C5}"/>
                  </a:ext>
                </a:extLst>
              </p:cNvPr>
              <p:cNvSpPr/>
              <p:nvPr/>
            </p:nvSpPr>
            <p:spPr>
              <a:xfrm>
                <a:off x="6142908" y="2455248"/>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a:extLst>
                  <a:ext uri="{FF2B5EF4-FFF2-40B4-BE49-F238E27FC236}">
                    <a16:creationId xmlns:a16="http://schemas.microsoft.com/office/drawing/2014/main" id="{89EB8C2C-94D4-4B77-A69F-F06B017AEBD6}"/>
                  </a:ext>
                </a:extLst>
              </p:cNvPr>
              <p:cNvSpPr/>
              <p:nvPr/>
            </p:nvSpPr>
            <p:spPr>
              <a:xfrm>
                <a:off x="5494032" y="2462116"/>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Ellipse 129">
                <a:extLst>
                  <a:ext uri="{FF2B5EF4-FFF2-40B4-BE49-F238E27FC236}">
                    <a16:creationId xmlns:a16="http://schemas.microsoft.com/office/drawing/2014/main" id="{3F8BFBE7-540A-4B0C-90DE-0850F7D3EE7F}"/>
                  </a:ext>
                </a:extLst>
              </p:cNvPr>
              <p:cNvSpPr/>
              <p:nvPr/>
            </p:nvSpPr>
            <p:spPr>
              <a:xfrm>
                <a:off x="6577328" y="3673069"/>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Ellipse 130">
                <a:extLst>
                  <a:ext uri="{FF2B5EF4-FFF2-40B4-BE49-F238E27FC236}">
                    <a16:creationId xmlns:a16="http://schemas.microsoft.com/office/drawing/2014/main" id="{CC9BAF0A-1F6F-4FC7-AA8D-6E4A12078F88}"/>
                  </a:ext>
                </a:extLst>
              </p:cNvPr>
              <p:cNvSpPr/>
              <p:nvPr/>
            </p:nvSpPr>
            <p:spPr>
              <a:xfrm>
                <a:off x="6590289" y="2999838"/>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4D78D13F-85B2-4C1E-8707-209BC3548223}"/>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2E140680-8FBE-4404-8A24-0C0CDE60F486}"/>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FB3422E5-4D89-4CDC-9503-CCA63D0E8184}"/>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1BCD8A42-B406-4224-9DA7-2D061F2D3F89}"/>
                  </a:ext>
                </a:extLst>
              </p:cNvPr>
              <p:cNvSpPr/>
              <p:nvPr/>
            </p:nvSpPr>
            <p:spPr>
              <a:xfrm>
                <a:off x="5044098" y="3023795"/>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4" name="Groupe 113">
              <a:extLst>
                <a:ext uri="{FF2B5EF4-FFF2-40B4-BE49-F238E27FC236}">
                  <a16:creationId xmlns:a16="http://schemas.microsoft.com/office/drawing/2014/main" id="{38E64BF1-FDD0-4421-8500-623398EB9F68}"/>
                </a:ext>
              </a:extLst>
            </p:cNvPr>
            <p:cNvGrpSpPr/>
            <p:nvPr/>
          </p:nvGrpSpPr>
          <p:grpSpPr>
            <a:xfrm>
              <a:off x="5202587" y="2386309"/>
              <a:ext cx="2868583" cy="3259559"/>
              <a:chOff x="5202587" y="2386309"/>
              <a:chExt cx="2868583" cy="3259559"/>
            </a:xfrm>
          </p:grpSpPr>
          <p:sp>
            <p:nvSpPr>
              <p:cNvPr id="115" name="Ellipse 114">
                <a:extLst>
                  <a:ext uri="{FF2B5EF4-FFF2-40B4-BE49-F238E27FC236}">
                    <a16:creationId xmlns:a16="http://schemas.microsoft.com/office/drawing/2014/main" id="{4EEF8818-637F-4B4E-93E3-CA6B45DD1055}"/>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73D7D195-FE74-442E-AFBC-B228AF061172}"/>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llipse 116">
                <a:extLst>
                  <a:ext uri="{FF2B5EF4-FFF2-40B4-BE49-F238E27FC236}">
                    <a16:creationId xmlns:a16="http://schemas.microsoft.com/office/drawing/2014/main" id="{8F872272-1A89-47B2-8FBE-424541B04B58}"/>
                  </a:ext>
                </a:extLst>
              </p:cNvPr>
              <p:cNvSpPr/>
              <p:nvPr/>
            </p:nvSpPr>
            <p:spPr>
              <a:xfrm>
                <a:off x="6634675" y="3307780"/>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Ellipse 117">
                <a:extLst>
                  <a:ext uri="{FF2B5EF4-FFF2-40B4-BE49-F238E27FC236}">
                    <a16:creationId xmlns:a16="http://schemas.microsoft.com/office/drawing/2014/main" id="{4B0641EA-62DA-4CE0-BEB6-1CDB5EAD79DF}"/>
                  </a:ext>
                </a:extLst>
              </p:cNvPr>
              <p:cNvSpPr/>
              <p:nvPr/>
            </p:nvSpPr>
            <p:spPr>
              <a:xfrm>
                <a:off x="5202587" y="2653403"/>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Ellipse 118">
                <a:extLst>
                  <a:ext uri="{FF2B5EF4-FFF2-40B4-BE49-F238E27FC236}">
                    <a16:creationId xmlns:a16="http://schemas.microsoft.com/office/drawing/2014/main" id="{1462B193-FF2A-417D-839D-70FADE2E83B6}"/>
                  </a:ext>
                </a:extLst>
              </p:cNvPr>
              <p:cNvSpPr/>
              <p:nvPr/>
            </p:nvSpPr>
            <p:spPr>
              <a:xfrm>
                <a:off x="6434355" y="2654975"/>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Ellipse 119">
                <a:extLst>
                  <a:ext uri="{FF2B5EF4-FFF2-40B4-BE49-F238E27FC236}">
                    <a16:creationId xmlns:a16="http://schemas.microsoft.com/office/drawing/2014/main" id="{400FA52D-7A4C-4154-9C26-B6CB7B724229}"/>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E9D4AD33-B98A-4DBA-AD77-A78A996E416E}"/>
                  </a:ext>
                </a:extLst>
              </p:cNvPr>
              <p:cNvSpPr/>
              <p:nvPr/>
            </p:nvSpPr>
            <p:spPr>
              <a:xfrm>
                <a:off x="5818470" y="2386309"/>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253EC22D-E2D2-4F01-A1F3-653E974035A9}"/>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Ellipse 122">
                <a:extLst>
                  <a:ext uri="{FF2B5EF4-FFF2-40B4-BE49-F238E27FC236}">
                    <a16:creationId xmlns:a16="http://schemas.microsoft.com/office/drawing/2014/main" id="{4EA278D7-5C2B-4865-828F-723EBE3DFA42}"/>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C95F883C-C6C7-41BD-8BE3-E320FB7AC067}"/>
                  </a:ext>
                </a:extLst>
              </p:cNvPr>
              <p:cNvSpPr/>
              <p:nvPr/>
            </p:nvSpPr>
            <p:spPr>
              <a:xfrm>
                <a:off x="6257995" y="3332133"/>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Ellipse 124">
                <a:extLst>
                  <a:ext uri="{FF2B5EF4-FFF2-40B4-BE49-F238E27FC236}">
                    <a16:creationId xmlns:a16="http://schemas.microsoft.com/office/drawing/2014/main" id="{CDDFBDC0-4103-4B00-872C-E32F07A6C9C5}"/>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Ellipse 125">
                <a:extLst>
                  <a:ext uri="{FF2B5EF4-FFF2-40B4-BE49-F238E27FC236}">
                    <a16:creationId xmlns:a16="http://schemas.microsoft.com/office/drawing/2014/main" id="{766DE16A-E89C-473B-8BF5-C675A3E47EB1}"/>
                  </a:ext>
                </a:extLst>
              </p:cNvPr>
              <p:cNvSpPr/>
              <p:nvPr/>
            </p:nvSpPr>
            <p:spPr>
              <a:xfrm>
                <a:off x="5818470" y="2950343"/>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a:extLst>
                  <a:ext uri="{FF2B5EF4-FFF2-40B4-BE49-F238E27FC236}">
                    <a16:creationId xmlns:a16="http://schemas.microsoft.com/office/drawing/2014/main" id="{503818FD-0962-4432-9647-BFFCA06611EF}"/>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36" name="ZoneTexte 135">
            <a:extLst>
              <a:ext uri="{FF2B5EF4-FFF2-40B4-BE49-F238E27FC236}">
                <a16:creationId xmlns:a16="http://schemas.microsoft.com/office/drawing/2014/main" id="{24215D40-5AED-4143-90B4-5EE970DFB7FC}"/>
              </a:ext>
            </a:extLst>
          </p:cNvPr>
          <p:cNvSpPr txBox="1"/>
          <p:nvPr/>
        </p:nvSpPr>
        <p:spPr>
          <a:xfrm>
            <a:off x="4551156" y="4390365"/>
            <a:ext cx="4458878"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a:t>
            </a:r>
            <a:endParaRPr lang="fr-FR" sz="2800" dirty="0"/>
          </a:p>
        </p:txBody>
      </p:sp>
      <p:sp>
        <p:nvSpPr>
          <p:cNvPr id="17" name="Flèche : droite 16">
            <a:extLst>
              <a:ext uri="{FF2B5EF4-FFF2-40B4-BE49-F238E27FC236}">
                <a16:creationId xmlns:a16="http://schemas.microsoft.com/office/drawing/2014/main" id="{AC7F2125-AB50-48CF-B314-C18CD7CC1C9F}"/>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Flèche : droite 87">
            <a:extLst>
              <a:ext uri="{FF2B5EF4-FFF2-40B4-BE49-F238E27FC236}">
                <a16:creationId xmlns:a16="http://schemas.microsoft.com/office/drawing/2014/main" id="{7E7EEFBF-FEC9-4940-B462-D0967D59DC98}"/>
              </a:ext>
            </a:extLst>
          </p:cNvPr>
          <p:cNvSpPr/>
          <p:nvPr/>
        </p:nvSpPr>
        <p:spPr>
          <a:xfrm>
            <a:off x="7845112" y="1781375"/>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BD720FA-5E00-447A-914B-447759F965FA}"/>
              </a:ext>
            </a:extLst>
          </p:cNvPr>
          <p:cNvSpPr txBox="1"/>
          <p:nvPr/>
        </p:nvSpPr>
        <p:spPr>
          <a:xfrm>
            <a:off x="7562079" y="912216"/>
            <a:ext cx="1189478" cy="830997"/>
          </a:xfrm>
          <a:prstGeom prst="rect">
            <a:avLst/>
          </a:prstGeom>
          <a:noFill/>
        </p:spPr>
        <p:txBody>
          <a:bodyPr wrap="square" rtlCol="0">
            <a:spAutoFit/>
          </a:bodyPr>
          <a:lstStyle/>
          <a:p>
            <a:pPr algn="ctr"/>
            <a:r>
              <a:rPr lang="fr-FR" sz="4800" dirty="0"/>
              <a:t>Vt</a:t>
            </a:r>
          </a:p>
        </p:txBody>
      </p:sp>
    </p:spTree>
    <p:extLst>
      <p:ext uri="{BB962C8B-B14F-4D97-AF65-F5344CB8AC3E}">
        <p14:creationId xmlns:p14="http://schemas.microsoft.com/office/powerpoint/2010/main" val="23592216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spTree>
    <p:extLst>
      <p:ext uri="{BB962C8B-B14F-4D97-AF65-F5344CB8AC3E}">
        <p14:creationId xmlns:p14="http://schemas.microsoft.com/office/powerpoint/2010/main" val="2260475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131" name="Groupe 130">
            <a:extLst>
              <a:ext uri="{FF2B5EF4-FFF2-40B4-BE49-F238E27FC236}">
                <a16:creationId xmlns:a16="http://schemas.microsoft.com/office/drawing/2014/main" id="{D46224D5-F57D-4417-9F73-598E6A73922A}"/>
              </a:ext>
            </a:extLst>
          </p:cNvPr>
          <p:cNvGrpSpPr/>
          <p:nvPr/>
        </p:nvGrpSpPr>
        <p:grpSpPr>
          <a:xfrm>
            <a:off x="5190924" y="219202"/>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76" name="ZoneTexte 75">
            <a:extLst>
              <a:ext uri="{FF2B5EF4-FFF2-40B4-BE49-F238E27FC236}">
                <a16:creationId xmlns:a16="http://schemas.microsoft.com/office/drawing/2014/main" id="{693A10AE-3210-4E89-A1C1-207DB6C58A89}"/>
              </a:ext>
            </a:extLst>
          </p:cNvPr>
          <p:cNvSpPr txBox="1"/>
          <p:nvPr/>
        </p:nvSpPr>
        <p:spPr>
          <a:xfrm>
            <a:off x="4551156" y="4390365"/>
            <a:ext cx="4458878"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a:t>
            </a:r>
            <a:endParaRPr lang="fr-FR" sz="2800" dirty="0"/>
          </a:p>
        </p:txBody>
      </p:sp>
      <p:sp>
        <p:nvSpPr>
          <p:cNvPr id="77" name="Flèche : droite 76">
            <a:extLst>
              <a:ext uri="{FF2B5EF4-FFF2-40B4-BE49-F238E27FC236}">
                <a16:creationId xmlns:a16="http://schemas.microsoft.com/office/drawing/2014/main" id="{2B637176-E0FE-425F-A624-5F611D2B7954}"/>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17236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600 ml</a:t>
            </a:r>
            <a:endParaRPr lang="fr-FR" sz="2800" dirty="0"/>
          </a:p>
        </p:txBody>
      </p:sp>
      <p:grpSp>
        <p:nvGrpSpPr>
          <p:cNvPr id="131" name="Groupe 130">
            <a:extLst>
              <a:ext uri="{FF2B5EF4-FFF2-40B4-BE49-F238E27FC236}">
                <a16:creationId xmlns:a16="http://schemas.microsoft.com/office/drawing/2014/main" id="{D46224D5-F57D-4417-9F73-598E6A73922A}"/>
              </a:ext>
            </a:extLst>
          </p:cNvPr>
          <p:cNvGrpSpPr/>
          <p:nvPr/>
        </p:nvGrpSpPr>
        <p:grpSpPr>
          <a:xfrm>
            <a:off x="5190924" y="219202"/>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79" name="ZoneTexte 178">
            <a:extLst>
              <a:ext uri="{FF2B5EF4-FFF2-40B4-BE49-F238E27FC236}">
                <a16:creationId xmlns:a16="http://schemas.microsoft.com/office/drawing/2014/main" id="{CCAD9CF6-1744-4A0C-A9AE-7826E18C04C5}"/>
              </a:ext>
            </a:extLst>
          </p:cNvPr>
          <p:cNvSpPr txBox="1"/>
          <p:nvPr/>
        </p:nvSpPr>
        <p:spPr>
          <a:xfrm>
            <a:off x="4551156" y="4390365"/>
            <a:ext cx="5151644"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 + </a:t>
            </a:r>
            <a:r>
              <a:rPr lang="fr-FR" sz="4000" dirty="0" err="1"/>
              <a:t>Vrec</a:t>
            </a:r>
            <a:endParaRPr lang="fr-FR" sz="2800" dirty="0"/>
          </a:p>
        </p:txBody>
      </p:sp>
      <p:sp>
        <p:nvSpPr>
          <p:cNvPr id="180" name="Flèche : droite 179">
            <a:extLst>
              <a:ext uri="{FF2B5EF4-FFF2-40B4-BE49-F238E27FC236}">
                <a16:creationId xmlns:a16="http://schemas.microsoft.com/office/drawing/2014/main" id="{DD0DD232-2461-4841-958D-9A6865932968}"/>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96661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131" name="Groupe 130">
            <a:extLst>
              <a:ext uri="{FF2B5EF4-FFF2-40B4-BE49-F238E27FC236}">
                <a16:creationId xmlns:a16="http://schemas.microsoft.com/office/drawing/2014/main" id="{D46224D5-F57D-4417-9F73-598E6A73922A}"/>
              </a:ext>
            </a:extLst>
          </p:cNvPr>
          <p:cNvGrpSpPr/>
          <p:nvPr/>
        </p:nvGrpSpPr>
        <p:grpSpPr>
          <a:xfrm>
            <a:off x="5190924" y="219202"/>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55" name="Groupe 154">
            <a:extLst>
              <a:ext uri="{FF2B5EF4-FFF2-40B4-BE49-F238E27FC236}">
                <a16:creationId xmlns:a16="http://schemas.microsoft.com/office/drawing/2014/main" id="{9763E6E9-9F79-4356-BDA4-1F81EDC01815}"/>
              </a:ext>
            </a:extLst>
          </p:cNvPr>
          <p:cNvGrpSpPr/>
          <p:nvPr/>
        </p:nvGrpSpPr>
        <p:grpSpPr>
          <a:xfrm>
            <a:off x="8889390" y="219203"/>
            <a:ext cx="2638751" cy="3077865"/>
            <a:chOff x="5174894" y="2568003"/>
            <a:chExt cx="2638751" cy="3077865"/>
          </a:xfrm>
        </p:grpSpPr>
        <p:grpSp>
          <p:nvGrpSpPr>
            <p:cNvPr id="156" name="Groupe 155">
              <a:extLst>
                <a:ext uri="{FF2B5EF4-FFF2-40B4-BE49-F238E27FC236}">
                  <a16:creationId xmlns:a16="http://schemas.microsoft.com/office/drawing/2014/main" id="{954D5D3F-1678-420E-BC98-0B24353D719C}"/>
                </a:ext>
              </a:extLst>
            </p:cNvPr>
            <p:cNvGrpSpPr/>
            <p:nvPr/>
          </p:nvGrpSpPr>
          <p:grpSpPr>
            <a:xfrm>
              <a:off x="5174894" y="2636942"/>
              <a:ext cx="2594365" cy="2955115"/>
              <a:chOff x="5174894" y="2636942"/>
              <a:chExt cx="2594365" cy="2955115"/>
            </a:xfrm>
          </p:grpSpPr>
          <p:sp>
            <p:nvSpPr>
              <p:cNvPr id="171" name="Ellipse 170">
                <a:extLst>
                  <a:ext uri="{FF2B5EF4-FFF2-40B4-BE49-F238E27FC236}">
                    <a16:creationId xmlns:a16="http://schemas.microsoft.com/office/drawing/2014/main" id="{0E7BB535-B33E-4C74-AD01-FFABB61C2B1E}"/>
                  </a:ext>
                </a:extLst>
              </p:cNvPr>
              <p:cNvSpPr/>
              <p:nvPr/>
            </p:nvSpPr>
            <p:spPr>
              <a:xfrm>
                <a:off x="6273704" y="263694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Ellipse 171">
                <a:extLst>
                  <a:ext uri="{FF2B5EF4-FFF2-40B4-BE49-F238E27FC236}">
                    <a16:creationId xmlns:a16="http://schemas.microsoft.com/office/drawing/2014/main" id="{0D592456-735A-42D6-AE5F-97299FEB8E75}"/>
                  </a:ext>
                </a:extLst>
              </p:cNvPr>
              <p:cNvSpPr/>
              <p:nvPr/>
            </p:nvSpPr>
            <p:spPr>
              <a:xfrm>
                <a:off x="5624828" y="2643810"/>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DA91C737-A190-4B7C-AFFA-55C755A2C6BE}"/>
                  </a:ext>
                </a:extLst>
              </p:cNvPr>
              <p:cNvSpPr/>
              <p:nvPr/>
            </p:nvSpPr>
            <p:spPr>
              <a:xfrm>
                <a:off x="6708124" y="385476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Ellipse 173">
                <a:extLst>
                  <a:ext uri="{FF2B5EF4-FFF2-40B4-BE49-F238E27FC236}">
                    <a16:creationId xmlns:a16="http://schemas.microsoft.com/office/drawing/2014/main" id="{03AC16F4-336B-4890-B4D2-3CCC7358288E}"/>
                  </a:ext>
                </a:extLst>
              </p:cNvPr>
              <p:cNvSpPr/>
              <p:nvPr/>
            </p:nvSpPr>
            <p:spPr>
              <a:xfrm>
                <a:off x="6721085" y="318153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Ellipse 174">
                <a:extLst>
                  <a:ext uri="{FF2B5EF4-FFF2-40B4-BE49-F238E27FC236}">
                    <a16:creationId xmlns:a16="http://schemas.microsoft.com/office/drawing/2014/main" id="{D9B2E6E4-B90A-4A37-8A9B-6B83774C80E9}"/>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Ellipse 175">
                <a:extLst>
                  <a:ext uri="{FF2B5EF4-FFF2-40B4-BE49-F238E27FC236}">
                    <a16:creationId xmlns:a16="http://schemas.microsoft.com/office/drawing/2014/main" id="{0B279264-656A-4C9E-BB79-FBAFFAAFA2C7}"/>
                  </a:ext>
                </a:extLst>
              </p:cNvPr>
              <p:cNvSpPr/>
              <p:nvPr/>
            </p:nvSpPr>
            <p:spPr>
              <a:xfrm>
                <a:off x="5290589" y="4137345"/>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278DD2FC-EFF4-479C-AF42-6B44A76B2CD2}"/>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Ellipse 177">
                <a:extLst>
                  <a:ext uri="{FF2B5EF4-FFF2-40B4-BE49-F238E27FC236}">
                    <a16:creationId xmlns:a16="http://schemas.microsoft.com/office/drawing/2014/main" id="{E6F6FEDE-6DFA-474A-B2B6-7E7E6F0A21E8}"/>
                  </a:ext>
                </a:extLst>
              </p:cNvPr>
              <p:cNvSpPr/>
              <p:nvPr/>
            </p:nvSpPr>
            <p:spPr>
              <a:xfrm>
                <a:off x="5174894" y="320548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7" name="Groupe 156">
              <a:extLst>
                <a:ext uri="{FF2B5EF4-FFF2-40B4-BE49-F238E27FC236}">
                  <a16:creationId xmlns:a16="http://schemas.microsoft.com/office/drawing/2014/main" id="{E133A2BB-160C-4977-B8E8-B3FE91B9B3F0}"/>
                </a:ext>
              </a:extLst>
            </p:cNvPr>
            <p:cNvGrpSpPr/>
            <p:nvPr/>
          </p:nvGrpSpPr>
          <p:grpSpPr>
            <a:xfrm>
              <a:off x="5231575" y="2568003"/>
              <a:ext cx="2582070" cy="3077865"/>
              <a:chOff x="5231575" y="2568003"/>
              <a:chExt cx="2582070" cy="3077865"/>
            </a:xfrm>
          </p:grpSpPr>
          <p:sp>
            <p:nvSpPr>
              <p:cNvPr id="158" name="Ellipse 157">
                <a:extLst>
                  <a:ext uri="{FF2B5EF4-FFF2-40B4-BE49-F238E27FC236}">
                    <a16:creationId xmlns:a16="http://schemas.microsoft.com/office/drawing/2014/main" id="{6F62D27E-47B6-43F8-B4B8-EDB2A0289788}"/>
                  </a:ext>
                </a:extLst>
              </p:cNvPr>
              <p:cNvSpPr/>
              <p:nvPr/>
            </p:nvSpPr>
            <p:spPr>
              <a:xfrm>
                <a:off x="5231575" y="3791300"/>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8F7F49C7-B26D-4134-BE55-9600B5965095}"/>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2CF59B4F-3811-4CB7-A906-8BD86A99CE6F}"/>
                  </a:ext>
                </a:extLst>
              </p:cNvPr>
              <p:cNvSpPr/>
              <p:nvPr/>
            </p:nvSpPr>
            <p:spPr>
              <a:xfrm>
                <a:off x="6765471" y="3489474"/>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F54A2E00-15AC-4C2D-81E3-105DBDB823CB}"/>
                  </a:ext>
                </a:extLst>
              </p:cNvPr>
              <p:cNvSpPr/>
              <p:nvPr/>
            </p:nvSpPr>
            <p:spPr>
              <a:xfrm>
                <a:off x="5333383" y="283509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759C3DFB-519C-4A2F-94D1-7FAB3AED5B89}"/>
                  </a:ext>
                </a:extLst>
              </p:cNvPr>
              <p:cNvSpPr/>
              <p:nvPr/>
            </p:nvSpPr>
            <p:spPr>
              <a:xfrm>
                <a:off x="6565151" y="283666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14F4A4E2-E6DD-4D78-BAA3-7EF41C98EE07}"/>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F167AE61-06AE-4FD5-836A-19E51D9415B8}"/>
                  </a:ext>
                </a:extLst>
              </p:cNvPr>
              <p:cNvSpPr/>
              <p:nvPr/>
            </p:nvSpPr>
            <p:spPr>
              <a:xfrm>
                <a:off x="5949266" y="256800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C318028E-717F-405E-8B12-E1B380144E44}"/>
                  </a:ext>
                </a:extLst>
              </p:cNvPr>
              <p:cNvSpPr/>
              <p:nvPr/>
            </p:nvSpPr>
            <p:spPr>
              <a:xfrm>
                <a:off x="6663663" y="448809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B0E854F4-F49B-4EC0-8E28-4D91441EF1CF}"/>
                  </a:ext>
                </a:extLst>
              </p:cNvPr>
              <p:cNvSpPr/>
              <p:nvPr/>
            </p:nvSpPr>
            <p:spPr>
              <a:xfrm>
                <a:off x="5588811" y="379600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0811D281-204D-404A-8FBE-65218E31951B}"/>
                  </a:ext>
                </a:extLst>
              </p:cNvPr>
              <p:cNvSpPr/>
              <p:nvPr/>
            </p:nvSpPr>
            <p:spPr>
              <a:xfrm>
                <a:off x="6388791" y="351382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EB3B1AB8-FB46-4B62-831E-05102F5C5476}"/>
                  </a:ext>
                </a:extLst>
              </p:cNvPr>
              <p:cNvSpPr/>
              <p:nvPr/>
            </p:nvSpPr>
            <p:spPr>
              <a:xfrm>
                <a:off x="6047778" y="4229644"/>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A9DD1C17-5C84-4F12-BCEE-8CAED8A4BEFE}"/>
                  </a:ext>
                </a:extLst>
              </p:cNvPr>
              <p:cNvSpPr/>
              <p:nvPr/>
            </p:nvSpPr>
            <p:spPr>
              <a:xfrm>
                <a:off x="5949266" y="313203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A25C3EC0-A208-42D7-9BA2-EB810D74AB68}"/>
                  </a:ext>
                </a:extLst>
              </p:cNvPr>
              <p:cNvSpPr/>
              <p:nvPr/>
            </p:nvSpPr>
            <p:spPr>
              <a:xfrm>
                <a:off x="6039726" y="3797772"/>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77" name="Flèche : droite 76">
            <a:extLst>
              <a:ext uri="{FF2B5EF4-FFF2-40B4-BE49-F238E27FC236}">
                <a16:creationId xmlns:a16="http://schemas.microsoft.com/office/drawing/2014/main" id="{2B637176-E0FE-425F-A624-5F611D2B7954}"/>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droite 77">
            <a:extLst>
              <a:ext uri="{FF2B5EF4-FFF2-40B4-BE49-F238E27FC236}">
                <a16:creationId xmlns:a16="http://schemas.microsoft.com/office/drawing/2014/main" id="{C6B3C9CF-94F8-4AA3-BFAC-D9942270134D}"/>
              </a:ext>
            </a:extLst>
          </p:cNvPr>
          <p:cNvSpPr/>
          <p:nvPr/>
        </p:nvSpPr>
        <p:spPr>
          <a:xfrm>
            <a:off x="7845112" y="1781375"/>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a:extLst>
              <a:ext uri="{FF2B5EF4-FFF2-40B4-BE49-F238E27FC236}">
                <a16:creationId xmlns:a16="http://schemas.microsoft.com/office/drawing/2014/main" id="{80735A29-8D55-4F67-B8CD-1F83AA7031ED}"/>
              </a:ext>
            </a:extLst>
          </p:cNvPr>
          <p:cNvSpPr txBox="1"/>
          <p:nvPr/>
        </p:nvSpPr>
        <p:spPr>
          <a:xfrm>
            <a:off x="7562079" y="912216"/>
            <a:ext cx="1189478" cy="830997"/>
          </a:xfrm>
          <a:prstGeom prst="rect">
            <a:avLst/>
          </a:prstGeom>
          <a:noFill/>
        </p:spPr>
        <p:txBody>
          <a:bodyPr wrap="square" rtlCol="0">
            <a:spAutoFit/>
          </a:bodyPr>
          <a:lstStyle/>
          <a:p>
            <a:pPr algn="ctr"/>
            <a:r>
              <a:rPr lang="fr-FR" sz="4800" dirty="0"/>
              <a:t>Vt</a:t>
            </a:r>
          </a:p>
        </p:txBody>
      </p:sp>
      <p:sp>
        <p:nvSpPr>
          <p:cNvPr id="80" name="ZoneTexte 79">
            <a:extLst>
              <a:ext uri="{FF2B5EF4-FFF2-40B4-BE49-F238E27FC236}">
                <a16:creationId xmlns:a16="http://schemas.microsoft.com/office/drawing/2014/main" id="{5FBA602A-8F9B-499B-BD0F-0279A7974764}"/>
              </a:ext>
            </a:extLst>
          </p:cNvPr>
          <p:cNvSpPr txBox="1"/>
          <p:nvPr/>
        </p:nvSpPr>
        <p:spPr>
          <a:xfrm>
            <a:off x="4551155" y="4390365"/>
            <a:ext cx="6152727"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 + </a:t>
            </a:r>
            <a:r>
              <a:rPr lang="fr-FR" sz="4000" dirty="0" err="1"/>
              <a:t>Vrec</a:t>
            </a:r>
            <a:endParaRPr lang="fr-FR" sz="2800" dirty="0"/>
          </a:p>
        </p:txBody>
      </p:sp>
    </p:spTree>
    <p:extLst>
      <p:ext uri="{BB962C8B-B14F-4D97-AF65-F5344CB8AC3E}">
        <p14:creationId xmlns:p14="http://schemas.microsoft.com/office/powerpoint/2010/main" val="1408138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131" name="Groupe 130">
            <a:extLst>
              <a:ext uri="{FF2B5EF4-FFF2-40B4-BE49-F238E27FC236}">
                <a16:creationId xmlns:a16="http://schemas.microsoft.com/office/drawing/2014/main" id="{D46224D5-F57D-4417-9F73-598E6A73922A}"/>
              </a:ext>
            </a:extLst>
          </p:cNvPr>
          <p:cNvGrpSpPr/>
          <p:nvPr/>
        </p:nvGrpSpPr>
        <p:grpSpPr>
          <a:xfrm>
            <a:off x="5190924" y="219202"/>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55" name="Groupe 154">
            <a:extLst>
              <a:ext uri="{FF2B5EF4-FFF2-40B4-BE49-F238E27FC236}">
                <a16:creationId xmlns:a16="http://schemas.microsoft.com/office/drawing/2014/main" id="{9763E6E9-9F79-4356-BDA4-1F81EDC01815}"/>
              </a:ext>
            </a:extLst>
          </p:cNvPr>
          <p:cNvGrpSpPr/>
          <p:nvPr/>
        </p:nvGrpSpPr>
        <p:grpSpPr>
          <a:xfrm>
            <a:off x="8889390" y="219203"/>
            <a:ext cx="2638751" cy="3077865"/>
            <a:chOff x="5174894" y="2568003"/>
            <a:chExt cx="2638751" cy="3077865"/>
          </a:xfrm>
        </p:grpSpPr>
        <p:grpSp>
          <p:nvGrpSpPr>
            <p:cNvPr id="156" name="Groupe 155">
              <a:extLst>
                <a:ext uri="{FF2B5EF4-FFF2-40B4-BE49-F238E27FC236}">
                  <a16:creationId xmlns:a16="http://schemas.microsoft.com/office/drawing/2014/main" id="{954D5D3F-1678-420E-BC98-0B24353D719C}"/>
                </a:ext>
              </a:extLst>
            </p:cNvPr>
            <p:cNvGrpSpPr/>
            <p:nvPr/>
          </p:nvGrpSpPr>
          <p:grpSpPr>
            <a:xfrm>
              <a:off x="5174894" y="2636942"/>
              <a:ext cx="2594365" cy="2955115"/>
              <a:chOff x="5174894" y="2636942"/>
              <a:chExt cx="2594365" cy="2955115"/>
            </a:xfrm>
          </p:grpSpPr>
          <p:sp>
            <p:nvSpPr>
              <p:cNvPr id="171" name="Ellipse 170">
                <a:extLst>
                  <a:ext uri="{FF2B5EF4-FFF2-40B4-BE49-F238E27FC236}">
                    <a16:creationId xmlns:a16="http://schemas.microsoft.com/office/drawing/2014/main" id="{0E7BB535-B33E-4C74-AD01-FFABB61C2B1E}"/>
                  </a:ext>
                </a:extLst>
              </p:cNvPr>
              <p:cNvSpPr/>
              <p:nvPr/>
            </p:nvSpPr>
            <p:spPr>
              <a:xfrm>
                <a:off x="6273704" y="263694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Ellipse 171">
                <a:extLst>
                  <a:ext uri="{FF2B5EF4-FFF2-40B4-BE49-F238E27FC236}">
                    <a16:creationId xmlns:a16="http://schemas.microsoft.com/office/drawing/2014/main" id="{0D592456-735A-42D6-AE5F-97299FEB8E75}"/>
                  </a:ext>
                </a:extLst>
              </p:cNvPr>
              <p:cNvSpPr/>
              <p:nvPr/>
            </p:nvSpPr>
            <p:spPr>
              <a:xfrm>
                <a:off x="5624828" y="2643810"/>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DA91C737-A190-4B7C-AFFA-55C755A2C6BE}"/>
                  </a:ext>
                </a:extLst>
              </p:cNvPr>
              <p:cNvSpPr/>
              <p:nvPr/>
            </p:nvSpPr>
            <p:spPr>
              <a:xfrm>
                <a:off x="6708124" y="385476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Ellipse 173">
                <a:extLst>
                  <a:ext uri="{FF2B5EF4-FFF2-40B4-BE49-F238E27FC236}">
                    <a16:creationId xmlns:a16="http://schemas.microsoft.com/office/drawing/2014/main" id="{03AC16F4-336B-4890-B4D2-3CCC7358288E}"/>
                  </a:ext>
                </a:extLst>
              </p:cNvPr>
              <p:cNvSpPr/>
              <p:nvPr/>
            </p:nvSpPr>
            <p:spPr>
              <a:xfrm>
                <a:off x="6721085" y="318153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Ellipse 174">
                <a:extLst>
                  <a:ext uri="{FF2B5EF4-FFF2-40B4-BE49-F238E27FC236}">
                    <a16:creationId xmlns:a16="http://schemas.microsoft.com/office/drawing/2014/main" id="{D9B2E6E4-B90A-4A37-8A9B-6B83774C80E9}"/>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Ellipse 175">
                <a:extLst>
                  <a:ext uri="{FF2B5EF4-FFF2-40B4-BE49-F238E27FC236}">
                    <a16:creationId xmlns:a16="http://schemas.microsoft.com/office/drawing/2014/main" id="{0B279264-656A-4C9E-BB79-FBAFFAAFA2C7}"/>
                  </a:ext>
                </a:extLst>
              </p:cNvPr>
              <p:cNvSpPr/>
              <p:nvPr/>
            </p:nvSpPr>
            <p:spPr>
              <a:xfrm>
                <a:off x="5290589" y="4137345"/>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278DD2FC-EFF4-479C-AF42-6B44A76B2CD2}"/>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Ellipse 177">
                <a:extLst>
                  <a:ext uri="{FF2B5EF4-FFF2-40B4-BE49-F238E27FC236}">
                    <a16:creationId xmlns:a16="http://schemas.microsoft.com/office/drawing/2014/main" id="{E6F6FEDE-6DFA-474A-B2B6-7E7E6F0A21E8}"/>
                  </a:ext>
                </a:extLst>
              </p:cNvPr>
              <p:cNvSpPr/>
              <p:nvPr/>
            </p:nvSpPr>
            <p:spPr>
              <a:xfrm>
                <a:off x="5174894" y="320548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7" name="Groupe 156">
              <a:extLst>
                <a:ext uri="{FF2B5EF4-FFF2-40B4-BE49-F238E27FC236}">
                  <a16:creationId xmlns:a16="http://schemas.microsoft.com/office/drawing/2014/main" id="{E133A2BB-160C-4977-B8E8-B3FE91B9B3F0}"/>
                </a:ext>
              </a:extLst>
            </p:cNvPr>
            <p:cNvGrpSpPr/>
            <p:nvPr/>
          </p:nvGrpSpPr>
          <p:grpSpPr>
            <a:xfrm>
              <a:off x="5231575" y="2568003"/>
              <a:ext cx="2582070" cy="3077865"/>
              <a:chOff x="5231575" y="2568003"/>
              <a:chExt cx="2582070" cy="3077865"/>
            </a:xfrm>
          </p:grpSpPr>
          <p:sp>
            <p:nvSpPr>
              <p:cNvPr id="158" name="Ellipse 157">
                <a:extLst>
                  <a:ext uri="{FF2B5EF4-FFF2-40B4-BE49-F238E27FC236}">
                    <a16:creationId xmlns:a16="http://schemas.microsoft.com/office/drawing/2014/main" id="{6F62D27E-47B6-43F8-B4B8-EDB2A0289788}"/>
                  </a:ext>
                </a:extLst>
              </p:cNvPr>
              <p:cNvSpPr/>
              <p:nvPr/>
            </p:nvSpPr>
            <p:spPr>
              <a:xfrm>
                <a:off x="5231575" y="3791300"/>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8F7F49C7-B26D-4134-BE55-9600B5965095}"/>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2CF59B4F-3811-4CB7-A906-8BD86A99CE6F}"/>
                  </a:ext>
                </a:extLst>
              </p:cNvPr>
              <p:cNvSpPr/>
              <p:nvPr/>
            </p:nvSpPr>
            <p:spPr>
              <a:xfrm>
                <a:off x="6765471" y="3489474"/>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F54A2E00-15AC-4C2D-81E3-105DBDB823CB}"/>
                  </a:ext>
                </a:extLst>
              </p:cNvPr>
              <p:cNvSpPr/>
              <p:nvPr/>
            </p:nvSpPr>
            <p:spPr>
              <a:xfrm>
                <a:off x="5333383" y="283509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759C3DFB-519C-4A2F-94D1-7FAB3AED5B89}"/>
                  </a:ext>
                </a:extLst>
              </p:cNvPr>
              <p:cNvSpPr/>
              <p:nvPr/>
            </p:nvSpPr>
            <p:spPr>
              <a:xfrm>
                <a:off x="6565151" y="283666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14F4A4E2-E6DD-4D78-BAA3-7EF41C98EE07}"/>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F167AE61-06AE-4FD5-836A-19E51D9415B8}"/>
                  </a:ext>
                </a:extLst>
              </p:cNvPr>
              <p:cNvSpPr/>
              <p:nvPr/>
            </p:nvSpPr>
            <p:spPr>
              <a:xfrm>
                <a:off x="5949266" y="256800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C318028E-717F-405E-8B12-E1B380144E44}"/>
                  </a:ext>
                </a:extLst>
              </p:cNvPr>
              <p:cNvSpPr/>
              <p:nvPr/>
            </p:nvSpPr>
            <p:spPr>
              <a:xfrm>
                <a:off x="6663663" y="448809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B0E854F4-F49B-4EC0-8E28-4D91441EF1CF}"/>
                  </a:ext>
                </a:extLst>
              </p:cNvPr>
              <p:cNvSpPr/>
              <p:nvPr/>
            </p:nvSpPr>
            <p:spPr>
              <a:xfrm>
                <a:off x="5588811" y="379600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0811D281-204D-404A-8FBE-65218E31951B}"/>
                  </a:ext>
                </a:extLst>
              </p:cNvPr>
              <p:cNvSpPr/>
              <p:nvPr/>
            </p:nvSpPr>
            <p:spPr>
              <a:xfrm>
                <a:off x="6388791" y="351382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EB3B1AB8-FB46-4B62-831E-05102F5C5476}"/>
                  </a:ext>
                </a:extLst>
              </p:cNvPr>
              <p:cNvSpPr/>
              <p:nvPr/>
            </p:nvSpPr>
            <p:spPr>
              <a:xfrm>
                <a:off x="6047778" y="4229644"/>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A9DD1C17-5C84-4F12-BCEE-8CAED8A4BEFE}"/>
                  </a:ext>
                </a:extLst>
              </p:cNvPr>
              <p:cNvSpPr/>
              <p:nvPr/>
            </p:nvSpPr>
            <p:spPr>
              <a:xfrm>
                <a:off x="5949266" y="313203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A25C3EC0-A208-42D7-9BA2-EB810D74AB68}"/>
                  </a:ext>
                </a:extLst>
              </p:cNvPr>
              <p:cNvSpPr/>
              <p:nvPr/>
            </p:nvSpPr>
            <p:spPr>
              <a:xfrm>
                <a:off x="6039726" y="3797772"/>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77" name="Flèche : droite 76">
            <a:extLst>
              <a:ext uri="{FF2B5EF4-FFF2-40B4-BE49-F238E27FC236}">
                <a16:creationId xmlns:a16="http://schemas.microsoft.com/office/drawing/2014/main" id="{2B637176-E0FE-425F-A624-5F611D2B7954}"/>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droite 77">
            <a:extLst>
              <a:ext uri="{FF2B5EF4-FFF2-40B4-BE49-F238E27FC236}">
                <a16:creationId xmlns:a16="http://schemas.microsoft.com/office/drawing/2014/main" id="{C6B3C9CF-94F8-4AA3-BFAC-D9942270134D}"/>
              </a:ext>
            </a:extLst>
          </p:cNvPr>
          <p:cNvSpPr/>
          <p:nvPr/>
        </p:nvSpPr>
        <p:spPr>
          <a:xfrm>
            <a:off x="7845112" y="1781375"/>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a:extLst>
              <a:ext uri="{FF2B5EF4-FFF2-40B4-BE49-F238E27FC236}">
                <a16:creationId xmlns:a16="http://schemas.microsoft.com/office/drawing/2014/main" id="{80735A29-8D55-4F67-B8CD-1F83AA7031ED}"/>
              </a:ext>
            </a:extLst>
          </p:cNvPr>
          <p:cNvSpPr txBox="1"/>
          <p:nvPr/>
        </p:nvSpPr>
        <p:spPr>
          <a:xfrm>
            <a:off x="7562079" y="912216"/>
            <a:ext cx="1189478" cy="830997"/>
          </a:xfrm>
          <a:prstGeom prst="rect">
            <a:avLst/>
          </a:prstGeom>
          <a:noFill/>
        </p:spPr>
        <p:txBody>
          <a:bodyPr wrap="square" rtlCol="0">
            <a:spAutoFit/>
          </a:bodyPr>
          <a:lstStyle/>
          <a:p>
            <a:pPr algn="ctr"/>
            <a:r>
              <a:rPr lang="fr-FR" sz="4800" dirty="0"/>
              <a:t>Vt</a:t>
            </a:r>
          </a:p>
        </p:txBody>
      </p:sp>
      <p:sp>
        <p:nvSpPr>
          <p:cNvPr id="80" name="ZoneTexte 79">
            <a:extLst>
              <a:ext uri="{FF2B5EF4-FFF2-40B4-BE49-F238E27FC236}">
                <a16:creationId xmlns:a16="http://schemas.microsoft.com/office/drawing/2014/main" id="{5FBA602A-8F9B-499B-BD0F-0279A7974764}"/>
              </a:ext>
            </a:extLst>
          </p:cNvPr>
          <p:cNvSpPr txBox="1"/>
          <p:nvPr/>
        </p:nvSpPr>
        <p:spPr>
          <a:xfrm>
            <a:off x="4551155" y="4390365"/>
            <a:ext cx="5884425"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 + </a:t>
            </a:r>
            <a:r>
              <a:rPr lang="fr-FR" sz="4000" dirty="0" err="1"/>
              <a:t>Vrec</a:t>
            </a:r>
            <a:endParaRPr lang="fr-FR" sz="2800" dirty="0"/>
          </a:p>
        </p:txBody>
      </p:sp>
      <p:sp>
        <p:nvSpPr>
          <p:cNvPr id="2" name="Forme libre : forme 1">
            <a:extLst>
              <a:ext uri="{FF2B5EF4-FFF2-40B4-BE49-F238E27FC236}">
                <a16:creationId xmlns:a16="http://schemas.microsoft.com/office/drawing/2014/main" id="{50EDF7D0-67B7-4E2B-B5DE-864195F0635A}"/>
              </a:ext>
            </a:extLst>
          </p:cNvPr>
          <p:cNvSpPr/>
          <p:nvPr/>
        </p:nvSpPr>
        <p:spPr>
          <a:xfrm>
            <a:off x="2982686" y="2536371"/>
            <a:ext cx="6836228" cy="1804246"/>
          </a:xfrm>
          <a:custGeom>
            <a:avLst/>
            <a:gdLst>
              <a:gd name="connsiteX0" fmla="*/ 6836228 w 6836228"/>
              <a:gd name="connsiteY0" fmla="*/ 783772 h 1804246"/>
              <a:gd name="connsiteX1" fmla="*/ 2841171 w 6836228"/>
              <a:gd name="connsiteY1" fmla="*/ 1785258 h 1804246"/>
              <a:gd name="connsiteX2" fmla="*/ 0 w 6836228"/>
              <a:gd name="connsiteY2" fmla="*/ 0 h 1804246"/>
            </a:gdLst>
            <a:ahLst/>
            <a:cxnLst>
              <a:cxn ang="0">
                <a:pos x="connsiteX0" y="connsiteY0"/>
              </a:cxn>
              <a:cxn ang="0">
                <a:pos x="connsiteX1" y="connsiteY1"/>
              </a:cxn>
              <a:cxn ang="0">
                <a:pos x="connsiteX2" y="connsiteY2"/>
              </a:cxn>
            </a:cxnLst>
            <a:rect l="l" t="t" r="r" b="b"/>
            <a:pathLst>
              <a:path w="6836228" h="1804246">
                <a:moveTo>
                  <a:pt x="6836228" y="783772"/>
                </a:moveTo>
                <a:cubicBezTo>
                  <a:pt x="5408385" y="1349829"/>
                  <a:pt x="3980542" y="1915887"/>
                  <a:pt x="2841171" y="1785258"/>
                </a:cubicBezTo>
                <a:cubicBezTo>
                  <a:pt x="1701800" y="1654629"/>
                  <a:pt x="850900" y="827314"/>
                  <a:pt x="0" y="0"/>
                </a:cubicBezTo>
              </a:path>
            </a:pathLst>
          </a:custGeom>
          <a:noFill/>
          <a:ln w="762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060264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252A36-E270-4A3B-A370-2EC0FCF94867}"/>
              </a:ext>
            </a:extLst>
          </p:cNvPr>
          <p:cNvPicPr>
            <a:picLocks noChangeAspect="1"/>
          </p:cNvPicPr>
          <p:nvPr/>
        </p:nvPicPr>
        <p:blipFill>
          <a:blip r:embed="rId2"/>
          <a:stretch>
            <a:fillRect/>
          </a:stretch>
        </p:blipFill>
        <p:spPr>
          <a:xfrm>
            <a:off x="1961294" y="119750"/>
            <a:ext cx="8269412" cy="6223636"/>
          </a:xfrm>
          <a:prstGeom prst="rect">
            <a:avLst/>
          </a:prstGeom>
        </p:spPr>
      </p:pic>
      <p:sp>
        <p:nvSpPr>
          <p:cNvPr id="4" name="ZoneTexte 3">
            <a:extLst>
              <a:ext uri="{FF2B5EF4-FFF2-40B4-BE49-F238E27FC236}">
                <a16:creationId xmlns:a16="http://schemas.microsoft.com/office/drawing/2014/main" id="{15D7BB8B-4BD3-C3EB-77F3-D5742B103CB0}"/>
              </a:ext>
            </a:extLst>
          </p:cNvPr>
          <p:cNvSpPr txBox="1"/>
          <p:nvPr/>
        </p:nvSpPr>
        <p:spPr>
          <a:xfrm>
            <a:off x="1961293" y="6343386"/>
            <a:ext cx="8269413" cy="307777"/>
          </a:xfrm>
          <a:prstGeom prst="rect">
            <a:avLst/>
          </a:prstGeom>
          <a:noFill/>
        </p:spPr>
        <p:txBody>
          <a:bodyPr wrap="square" rtlCol="0">
            <a:spAutoFit/>
          </a:bodyPr>
          <a:lstStyle/>
          <a:p>
            <a:pPr algn="r"/>
            <a:r>
              <a:rPr lang="fr-FR" sz="1400" i="1" dirty="0" smtClean="0"/>
              <a:t>Chen L et al. </a:t>
            </a:r>
            <a:r>
              <a:rPr lang="en-US" sz="1400" i="1" dirty="0"/>
              <a:t>Am J </a:t>
            </a:r>
            <a:r>
              <a:rPr lang="en-US" sz="1400" i="1" dirty="0" err="1"/>
              <a:t>Respir</a:t>
            </a:r>
            <a:r>
              <a:rPr lang="en-US" sz="1400" i="1" dirty="0"/>
              <a:t> </a:t>
            </a:r>
            <a:r>
              <a:rPr lang="en-US" sz="1400" i="1" dirty="0" err="1"/>
              <a:t>Crit</a:t>
            </a:r>
            <a:r>
              <a:rPr lang="en-US" sz="1400" i="1" dirty="0"/>
              <a:t> Care </a:t>
            </a:r>
            <a:r>
              <a:rPr lang="en-US" sz="1400" i="1" dirty="0" smtClean="0"/>
              <a:t>Med. </a:t>
            </a:r>
            <a:r>
              <a:rPr lang="en-US" sz="1400" i="1" dirty="0"/>
              <a:t>2020 Jan 15;201(2):178-187</a:t>
            </a:r>
            <a:endParaRPr lang="fr-FR" sz="1400" i="1" dirty="0"/>
          </a:p>
        </p:txBody>
      </p:sp>
    </p:spTree>
    <p:extLst>
      <p:ext uri="{BB962C8B-B14F-4D97-AF65-F5344CB8AC3E}">
        <p14:creationId xmlns:p14="http://schemas.microsoft.com/office/powerpoint/2010/main" val="20947934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61" name="Groupe 60">
            <a:extLst>
              <a:ext uri="{FF2B5EF4-FFF2-40B4-BE49-F238E27FC236}">
                <a16:creationId xmlns:a16="http://schemas.microsoft.com/office/drawing/2014/main" id="{C97F4954-6012-4AD6-AC1B-B8143709CA0D}"/>
              </a:ext>
            </a:extLst>
          </p:cNvPr>
          <p:cNvGrpSpPr/>
          <p:nvPr/>
        </p:nvGrpSpPr>
        <p:grpSpPr>
          <a:xfrm>
            <a:off x="4991773" y="258844"/>
            <a:ext cx="2449400" cy="2973661"/>
            <a:chOff x="5364244" y="2672207"/>
            <a:chExt cx="2449400" cy="2973661"/>
          </a:xfrm>
        </p:grpSpPr>
        <p:grpSp>
          <p:nvGrpSpPr>
            <p:cNvPr id="64" name="Groupe 63">
              <a:extLst>
                <a:ext uri="{FF2B5EF4-FFF2-40B4-BE49-F238E27FC236}">
                  <a16:creationId xmlns:a16="http://schemas.microsoft.com/office/drawing/2014/main" id="{F272A3D0-4451-4BC4-B5F4-CB2FACDAC6CA}"/>
                </a:ext>
              </a:extLst>
            </p:cNvPr>
            <p:cNvGrpSpPr/>
            <p:nvPr/>
          </p:nvGrpSpPr>
          <p:grpSpPr>
            <a:xfrm>
              <a:off x="5364244" y="2741146"/>
              <a:ext cx="2405014" cy="2850911"/>
              <a:chOff x="5364244" y="2741146"/>
              <a:chExt cx="2405014" cy="2850911"/>
            </a:xfrm>
          </p:grpSpPr>
          <p:sp>
            <p:nvSpPr>
              <p:cNvPr id="80" name="Ellipse 79">
                <a:extLst>
                  <a:ext uri="{FF2B5EF4-FFF2-40B4-BE49-F238E27FC236}">
                    <a16:creationId xmlns:a16="http://schemas.microsoft.com/office/drawing/2014/main" id="{815EC882-5CE1-4759-989C-C1436C74B809}"/>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4DC1ECAF-CF79-4376-8597-DBEE391B7633}"/>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59FECE19-6508-4B6B-8FAD-04404694EC9B}"/>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9F9CF8A3-6F26-41ED-81A8-6E1F9E2EC153}"/>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5CC6F8E1-8125-4CD5-AB67-68A3DEBBC040}"/>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4FF7A4CC-782B-4A8B-A0FE-0A55B14366EB}"/>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CFE06611-1F49-4C92-B924-EC8A3CE50B8B}"/>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92DEF354-5EF5-49D2-A94B-4535B60E9B36}"/>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 name="Groupe 65">
              <a:extLst>
                <a:ext uri="{FF2B5EF4-FFF2-40B4-BE49-F238E27FC236}">
                  <a16:creationId xmlns:a16="http://schemas.microsoft.com/office/drawing/2014/main" id="{E06597CB-5D4E-4162-9BE4-FBA7C156765D}"/>
                </a:ext>
              </a:extLst>
            </p:cNvPr>
            <p:cNvGrpSpPr/>
            <p:nvPr/>
          </p:nvGrpSpPr>
          <p:grpSpPr>
            <a:xfrm>
              <a:off x="5403130" y="2672207"/>
              <a:ext cx="2410514" cy="2973661"/>
              <a:chOff x="5403130" y="2672207"/>
              <a:chExt cx="2410514" cy="2973661"/>
            </a:xfrm>
          </p:grpSpPr>
          <p:sp>
            <p:nvSpPr>
              <p:cNvPr id="67" name="Ellipse 66">
                <a:extLst>
                  <a:ext uri="{FF2B5EF4-FFF2-40B4-BE49-F238E27FC236}">
                    <a16:creationId xmlns:a16="http://schemas.microsoft.com/office/drawing/2014/main" id="{3405090F-C52F-4DBC-B24B-AA84CFF24A30}"/>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4023F5D6-2413-442B-B58B-F979AF579C73}"/>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214A5967-7CD9-4B09-994E-4E839BFD215E}"/>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133217FA-4E19-4990-B6BB-491B662871A6}"/>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153B5E86-772F-43F4-B7F4-8D584ED56ED1}"/>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2C7E6895-9FD6-4C1B-958B-4BEF89A56BC1}"/>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C3885586-078A-4674-918A-3504FD0DA2DE}"/>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4F3A96D6-59F5-43A5-A439-F4D7C1A02E7F}"/>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8811DDC8-23CD-433E-9362-9AF896794E76}"/>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DB0A30CE-38A6-4A8E-9E18-705DBD2DE0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C005748A-6513-4A20-A722-F2F5C725A550}"/>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818A8697-858A-455F-9DAE-ADE3E9F462CA}"/>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990CFCD1-505E-4834-BF33-BD2952D8D7E3}"/>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12" name="Groupe 111">
            <a:extLst>
              <a:ext uri="{FF2B5EF4-FFF2-40B4-BE49-F238E27FC236}">
                <a16:creationId xmlns:a16="http://schemas.microsoft.com/office/drawing/2014/main" id="{4FFB1E4B-ACF4-44C2-9DA4-39A5A55BDC1E}"/>
              </a:ext>
            </a:extLst>
          </p:cNvPr>
          <p:cNvGrpSpPr/>
          <p:nvPr/>
        </p:nvGrpSpPr>
        <p:grpSpPr>
          <a:xfrm>
            <a:off x="8871857" y="26543"/>
            <a:ext cx="3027072" cy="3259559"/>
            <a:chOff x="5044098" y="2386309"/>
            <a:chExt cx="3027072" cy="3259559"/>
          </a:xfrm>
        </p:grpSpPr>
        <p:grpSp>
          <p:nvGrpSpPr>
            <p:cNvPr id="113" name="Groupe 112">
              <a:extLst>
                <a:ext uri="{FF2B5EF4-FFF2-40B4-BE49-F238E27FC236}">
                  <a16:creationId xmlns:a16="http://schemas.microsoft.com/office/drawing/2014/main" id="{B0A71410-F7E9-4C72-860E-27A9EFF9B6F8}"/>
                </a:ext>
              </a:extLst>
            </p:cNvPr>
            <p:cNvGrpSpPr/>
            <p:nvPr/>
          </p:nvGrpSpPr>
          <p:grpSpPr>
            <a:xfrm>
              <a:off x="5044098" y="2455248"/>
              <a:ext cx="2982686" cy="3136809"/>
              <a:chOff x="5044098" y="2455248"/>
              <a:chExt cx="2982686" cy="3136809"/>
            </a:xfrm>
          </p:grpSpPr>
          <p:sp>
            <p:nvSpPr>
              <p:cNvPr id="128" name="Ellipse 127">
                <a:extLst>
                  <a:ext uri="{FF2B5EF4-FFF2-40B4-BE49-F238E27FC236}">
                    <a16:creationId xmlns:a16="http://schemas.microsoft.com/office/drawing/2014/main" id="{A6DC1324-D09A-4E5C-918F-FD95163AE3C5}"/>
                  </a:ext>
                </a:extLst>
              </p:cNvPr>
              <p:cNvSpPr/>
              <p:nvPr/>
            </p:nvSpPr>
            <p:spPr>
              <a:xfrm>
                <a:off x="6142908" y="2455248"/>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a:extLst>
                  <a:ext uri="{FF2B5EF4-FFF2-40B4-BE49-F238E27FC236}">
                    <a16:creationId xmlns:a16="http://schemas.microsoft.com/office/drawing/2014/main" id="{89EB8C2C-94D4-4B77-A69F-F06B017AEBD6}"/>
                  </a:ext>
                </a:extLst>
              </p:cNvPr>
              <p:cNvSpPr/>
              <p:nvPr/>
            </p:nvSpPr>
            <p:spPr>
              <a:xfrm>
                <a:off x="5494032" y="2462116"/>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Ellipse 129">
                <a:extLst>
                  <a:ext uri="{FF2B5EF4-FFF2-40B4-BE49-F238E27FC236}">
                    <a16:creationId xmlns:a16="http://schemas.microsoft.com/office/drawing/2014/main" id="{3F8BFBE7-540A-4B0C-90DE-0850F7D3EE7F}"/>
                  </a:ext>
                </a:extLst>
              </p:cNvPr>
              <p:cNvSpPr/>
              <p:nvPr/>
            </p:nvSpPr>
            <p:spPr>
              <a:xfrm>
                <a:off x="6577328" y="3673069"/>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Ellipse 130">
                <a:extLst>
                  <a:ext uri="{FF2B5EF4-FFF2-40B4-BE49-F238E27FC236}">
                    <a16:creationId xmlns:a16="http://schemas.microsoft.com/office/drawing/2014/main" id="{CC9BAF0A-1F6F-4FC7-AA8D-6E4A12078F88}"/>
                  </a:ext>
                </a:extLst>
              </p:cNvPr>
              <p:cNvSpPr/>
              <p:nvPr/>
            </p:nvSpPr>
            <p:spPr>
              <a:xfrm>
                <a:off x="6590289" y="2999838"/>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4D78D13F-85B2-4C1E-8707-209BC3548223}"/>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2E140680-8FBE-4404-8A24-0C0CDE60F486}"/>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FB3422E5-4D89-4CDC-9503-CCA63D0E8184}"/>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1BCD8A42-B406-4224-9DA7-2D061F2D3F89}"/>
                  </a:ext>
                </a:extLst>
              </p:cNvPr>
              <p:cNvSpPr/>
              <p:nvPr/>
            </p:nvSpPr>
            <p:spPr>
              <a:xfrm>
                <a:off x="5044098" y="3023795"/>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4" name="Groupe 113">
              <a:extLst>
                <a:ext uri="{FF2B5EF4-FFF2-40B4-BE49-F238E27FC236}">
                  <a16:creationId xmlns:a16="http://schemas.microsoft.com/office/drawing/2014/main" id="{38E64BF1-FDD0-4421-8500-623398EB9F68}"/>
                </a:ext>
              </a:extLst>
            </p:cNvPr>
            <p:cNvGrpSpPr/>
            <p:nvPr/>
          </p:nvGrpSpPr>
          <p:grpSpPr>
            <a:xfrm>
              <a:off x="5202587" y="2386309"/>
              <a:ext cx="2868583" cy="3259559"/>
              <a:chOff x="5202587" y="2386309"/>
              <a:chExt cx="2868583" cy="3259559"/>
            </a:xfrm>
          </p:grpSpPr>
          <p:sp>
            <p:nvSpPr>
              <p:cNvPr id="115" name="Ellipse 114">
                <a:extLst>
                  <a:ext uri="{FF2B5EF4-FFF2-40B4-BE49-F238E27FC236}">
                    <a16:creationId xmlns:a16="http://schemas.microsoft.com/office/drawing/2014/main" id="{4EEF8818-637F-4B4E-93E3-CA6B45DD1055}"/>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73D7D195-FE74-442E-AFBC-B228AF061172}"/>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llipse 116">
                <a:extLst>
                  <a:ext uri="{FF2B5EF4-FFF2-40B4-BE49-F238E27FC236}">
                    <a16:creationId xmlns:a16="http://schemas.microsoft.com/office/drawing/2014/main" id="{8F872272-1A89-47B2-8FBE-424541B04B58}"/>
                  </a:ext>
                </a:extLst>
              </p:cNvPr>
              <p:cNvSpPr/>
              <p:nvPr/>
            </p:nvSpPr>
            <p:spPr>
              <a:xfrm>
                <a:off x="6634675" y="3307780"/>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Ellipse 117">
                <a:extLst>
                  <a:ext uri="{FF2B5EF4-FFF2-40B4-BE49-F238E27FC236}">
                    <a16:creationId xmlns:a16="http://schemas.microsoft.com/office/drawing/2014/main" id="{4B0641EA-62DA-4CE0-BEB6-1CDB5EAD79DF}"/>
                  </a:ext>
                </a:extLst>
              </p:cNvPr>
              <p:cNvSpPr/>
              <p:nvPr/>
            </p:nvSpPr>
            <p:spPr>
              <a:xfrm>
                <a:off x="5202587" y="2653403"/>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Ellipse 118">
                <a:extLst>
                  <a:ext uri="{FF2B5EF4-FFF2-40B4-BE49-F238E27FC236}">
                    <a16:creationId xmlns:a16="http://schemas.microsoft.com/office/drawing/2014/main" id="{1462B193-FF2A-417D-839D-70FADE2E83B6}"/>
                  </a:ext>
                </a:extLst>
              </p:cNvPr>
              <p:cNvSpPr/>
              <p:nvPr/>
            </p:nvSpPr>
            <p:spPr>
              <a:xfrm>
                <a:off x="6434355" y="2654975"/>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Ellipse 119">
                <a:extLst>
                  <a:ext uri="{FF2B5EF4-FFF2-40B4-BE49-F238E27FC236}">
                    <a16:creationId xmlns:a16="http://schemas.microsoft.com/office/drawing/2014/main" id="{400FA52D-7A4C-4154-9C26-B6CB7B724229}"/>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E9D4AD33-B98A-4DBA-AD77-A78A996E416E}"/>
                  </a:ext>
                </a:extLst>
              </p:cNvPr>
              <p:cNvSpPr/>
              <p:nvPr/>
            </p:nvSpPr>
            <p:spPr>
              <a:xfrm>
                <a:off x="5818470" y="2386309"/>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253EC22D-E2D2-4F01-A1F3-653E974035A9}"/>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Ellipse 122">
                <a:extLst>
                  <a:ext uri="{FF2B5EF4-FFF2-40B4-BE49-F238E27FC236}">
                    <a16:creationId xmlns:a16="http://schemas.microsoft.com/office/drawing/2014/main" id="{4EA278D7-5C2B-4865-828F-723EBE3DFA42}"/>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C95F883C-C6C7-41BD-8BE3-E320FB7AC067}"/>
                  </a:ext>
                </a:extLst>
              </p:cNvPr>
              <p:cNvSpPr/>
              <p:nvPr/>
            </p:nvSpPr>
            <p:spPr>
              <a:xfrm>
                <a:off x="6257995" y="3332133"/>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Ellipse 124">
                <a:extLst>
                  <a:ext uri="{FF2B5EF4-FFF2-40B4-BE49-F238E27FC236}">
                    <a16:creationId xmlns:a16="http://schemas.microsoft.com/office/drawing/2014/main" id="{CDDFBDC0-4103-4B00-872C-E32F07A6C9C5}"/>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Ellipse 125">
                <a:extLst>
                  <a:ext uri="{FF2B5EF4-FFF2-40B4-BE49-F238E27FC236}">
                    <a16:creationId xmlns:a16="http://schemas.microsoft.com/office/drawing/2014/main" id="{766DE16A-E89C-473B-8BF5-C675A3E47EB1}"/>
                  </a:ext>
                </a:extLst>
              </p:cNvPr>
              <p:cNvSpPr/>
              <p:nvPr/>
            </p:nvSpPr>
            <p:spPr>
              <a:xfrm>
                <a:off x="5818470" y="2950343"/>
                <a:ext cx="1436495" cy="1382053"/>
              </a:xfrm>
              <a:prstGeom prst="ellipse">
                <a:avLst/>
              </a:prstGeom>
              <a:solidFill>
                <a:srgbClr val="C8D6EE"/>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a:extLst>
                  <a:ext uri="{FF2B5EF4-FFF2-40B4-BE49-F238E27FC236}">
                    <a16:creationId xmlns:a16="http://schemas.microsoft.com/office/drawing/2014/main" id="{503818FD-0962-4432-9647-BFFCA06611EF}"/>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36" name="ZoneTexte 135">
            <a:extLst>
              <a:ext uri="{FF2B5EF4-FFF2-40B4-BE49-F238E27FC236}">
                <a16:creationId xmlns:a16="http://schemas.microsoft.com/office/drawing/2014/main" id="{24215D40-5AED-4143-90B4-5EE970DFB7FC}"/>
              </a:ext>
            </a:extLst>
          </p:cNvPr>
          <p:cNvSpPr txBox="1"/>
          <p:nvPr/>
        </p:nvSpPr>
        <p:spPr>
          <a:xfrm>
            <a:off x="4551155" y="4390365"/>
            <a:ext cx="5417477"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a:t>
            </a:r>
            <a:endParaRPr lang="fr-FR" sz="2800" dirty="0"/>
          </a:p>
        </p:txBody>
      </p:sp>
      <p:sp>
        <p:nvSpPr>
          <p:cNvPr id="17" name="Flèche : droite 16">
            <a:extLst>
              <a:ext uri="{FF2B5EF4-FFF2-40B4-BE49-F238E27FC236}">
                <a16:creationId xmlns:a16="http://schemas.microsoft.com/office/drawing/2014/main" id="{AC7F2125-AB50-48CF-B314-C18CD7CC1C9F}"/>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Flèche : droite 87">
            <a:extLst>
              <a:ext uri="{FF2B5EF4-FFF2-40B4-BE49-F238E27FC236}">
                <a16:creationId xmlns:a16="http://schemas.microsoft.com/office/drawing/2014/main" id="{7E7EEFBF-FEC9-4940-B462-D0967D59DC98}"/>
              </a:ext>
            </a:extLst>
          </p:cNvPr>
          <p:cNvSpPr/>
          <p:nvPr/>
        </p:nvSpPr>
        <p:spPr>
          <a:xfrm>
            <a:off x="7845112" y="1781375"/>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orme libre : forme 88">
            <a:extLst>
              <a:ext uri="{FF2B5EF4-FFF2-40B4-BE49-F238E27FC236}">
                <a16:creationId xmlns:a16="http://schemas.microsoft.com/office/drawing/2014/main" id="{FB488E69-D76E-4705-B42B-23ED30E57A59}"/>
              </a:ext>
            </a:extLst>
          </p:cNvPr>
          <p:cNvSpPr/>
          <p:nvPr/>
        </p:nvSpPr>
        <p:spPr>
          <a:xfrm>
            <a:off x="2982686" y="2536371"/>
            <a:ext cx="6836228" cy="1804246"/>
          </a:xfrm>
          <a:custGeom>
            <a:avLst/>
            <a:gdLst>
              <a:gd name="connsiteX0" fmla="*/ 6836228 w 6836228"/>
              <a:gd name="connsiteY0" fmla="*/ 783772 h 1804246"/>
              <a:gd name="connsiteX1" fmla="*/ 2841171 w 6836228"/>
              <a:gd name="connsiteY1" fmla="*/ 1785258 h 1804246"/>
              <a:gd name="connsiteX2" fmla="*/ 0 w 6836228"/>
              <a:gd name="connsiteY2" fmla="*/ 0 h 1804246"/>
            </a:gdLst>
            <a:ahLst/>
            <a:cxnLst>
              <a:cxn ang="0">
                <a:pos x="connsiteX0" y="connsiteY0"/>
              </a:cxn>
              <a:cxn ang="0">
                <a:pos x="connsiteX1" y="connsiteY1"/>
              </a:cxn>
              <a:cxn ang="0">
                <a:pos x="connsiteX2" y="connsiteY2"/>
              </a:cxn>
            </a:cxnLst>
            <a:rect l="l" t="t" r="r" b="b"/>
            <a:pathLst>
              <a:path w="6836228" h="1804246">
                <a:moveTo>
                  <a:pt x="6836228" y="783772"/>
                </a:moveTo>
                <a:cubicBezTo>
                  <a:pt x="5408385" y="1349829"/>
                  <a:pt x="3980542" y="1915887"/>
                  <a:pt x="2841171" y="1785258"/>
                </a:cubicBezTo>
                <a:cubicBezTo>
                  <a:pt x="1701800" y="1654629"/>
                  <a:pt x="850900" y="827314"/>
                  <a:pt x="0" y="0"/>
                </a:cubicBezTo>
              </a:path>
            </a:pathLst>
          </a:custGeom>
          <a:noFill/>
          <a:ln w="762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807F75CE-E508-471C-BA38-DCD5762332E7}"/>
              </a:ext>
            </a:extLst>
          </p:cNvPr>
          <p:cNvSpPr txBox="1"/>
          <p:nvPr/>
        </p:nvSpPr>
        <p:spPr>
          <a:xfrm>
            <a:off x="7311784" y="544774"/>
            <a:ext cx="1924091" cy="1200329"/>
          </a:xfrm>
          <a:prstGeom prst="rect">
            <a:avLst/>
          </a:prstGeom>
          <a:noFill/>
        </p:spPr>
        <p:txBody>
          <a:bodyPr wrap="square" rtlCol="0">
            <a:spAutoFit/>
          </a:bodyPr>
          <a:lstStyle/>
          <a:p>
            <a:pPr algn="ctr"/>
            <a:r>
              <a:rPr lang="fr-FR" sz="3600" dirty="0">
                <a:solidFill>
                  <a:srgbClr val="FF0000"/>
                </a:solidFill>
              </a:rPr>
              <a:t>Vt</a:t>
            </a:r>
          </a:p>
          <a:p>
            <a:pPr algn="ctr"/>
            <a:r>
              <a:rPr lang="fr-FR" sz="3600" dirty="0">
                <a:solidFill>
                  <a:srgbClr val="FF0000"/>
                </a:solidFill>
              </a:rPr>
              <a:t>450 ml</a:t>
            </a:r>
          </a:p>
        </p:txBody>
      </p:sp>
      <p:sp>
        <p:nvSpPr>
          <p:cNvPr id="91" name="ZoneTexte 90">
            <a:extLst>
              <a:ext uri="{FF2B5EF4-FFF2-40B4-BE49-F238E27FC236}">
                <a16:creationId xmlns:a16="http://schemas.microsoft.com/office/drawing/2014/main" id="{0C31B561-9F1C-42BE-8D1F-7ACFB4BEB9C6}"/>
              </a:ext>
            </a:extLst>
          </p:cNvPr>
          <p:cNvSpPr txBox="1"/>
          <p:nvPr/>
        </p:nvSpPr>
        <p:spPr>
          <a:xfrm>
            <a:off x="6007915" y="6182600"/>
            <a:ext cx="2102931" cy="707886"/>
          </a:xfrm>
          <a:prstGeom prst="rect">
            <a:avLst/>
          </a:prstGeom>
          <a:noFill/>
        </p:spPr>
        <p:txBody>
          <a:bodyPr wrap="square" rtlCol="0">
            <a:spAutoFit/>
          </a:bodyPr>
          <a:lstStyle/>
          <a:p>
            <a:r>
              <a:rPr lang="fr-FR" sz="4000" dirty="0">
                <a:solidFill>
                  <a:srgbClr val="FF0000"/>
                </a:solidFill>
              </a:rPr>
              <a:t>300 ml</a:t>
            </a:r>
          </a:p>
        </p:txBody>
      </p:sp>
      <p:sp>
        <p:nvSpPr>
          <p:cNvPr id="2" name="ZoneTexte 1">
            <a:extLst>
              <a:ext uri="{FF2B5EF4-FFF2-40B4-BE49-F238E27FC236}">
                <a16:creationId xmlns:a16="http://schemas.microsoft.com/office/drawing/2014/main" id="{801787AA-FB0C-40AE-8D9E-F6213CA03A29}"/>
              </a:ext>
            </a:extLst>
          </p:cNvPr>
          <p:cNvSpPr txBox="1"/>
          <p:nvPr/>
        </p:nvSpPr>
        <p:spPr>
          <a:xfrm>
            <a:off x="8825770" y="5131885"/>
            <a:ext cx="3200807" cy="769441"/>
          </a:xfrm>
          <a:prstGeom prst="rect">
            <a:avLst/>
          </a:prstGeom>
          <a:solidFill>
            <a:schemeClr val="tx1"/>
          </a:solidFill>
        </p:spPr>
        <p:txBody>
          <a:bodyPr wrap="square" rtlCol="0">
            <a:spAutoFit/>
          </a:bodyPr>
          <a:lstStyle/>
          <a:p>
            <a:r>
              <a:rPr lang="fr-FR" sz="4400" dirty="0">
                <a:solidFill>
                  <a:srgbClr val="FFFF00"/>
                </a:solidFill>
              </a:rPr>
              <a:t>Vte = 750 ml</a:t>
            </a:r>
          </a:p>
        </p:txBody>
      </p:sp>
      <p:cxnSp>
        <p:nvCxnSpPr>
          <p:cNvPr id="4" name="Connecteur droit avec flèche 3"/>
          <p:cNvCxnSpPr/>
          <p:nvPr/>
        </p:nvCxnSpPr>
        <p:spPr>
          <a:xfrm flipH="1" flipV="1">
            <a:off x="3599484" y="6042574"/>
            <a:ext cx="741154" cy="1364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flipH="1" flipV="1">
            <a:off x="7781236" y="2402117"/>
            <a:ext cx="741154" cy="1364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6480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9" name="ZoneTexte 58">
            <a:extLst>
              <a:ext uri="{FF2B5EF4-FFF2-40B4-BE49-F238E27FC236}">
                <a16:creationId xmlns:a16="http://schemas.microsoft.com/office/drawing/2014/main" id="{395BA820-D589-452D-B583-9318F9F323D2}"/>
              </a:ext>
            </a:extLst>
          </p:cNvPr>
          <p:cNvSpPr txBox="1"/>
          <p:nvPr/>
        </p:nvSpPr>
        <p:spPr>
          <a:xfrm>
            <a:off x="375166" y="4390365"/>
            <a:ext cx="4458878" cy="1938992"/>
          </a:xfrm>
          <a:prstGeom prst="rect">
            <a:avLst/>
          </a:prstGeom>
          <a:noFill/>
        </p:spPr>
        <p:txBody>
          <a:bodyPr wrap="square" rtlCol="0">
            <a:spAutoFit/>
          </a:bodyPr>
          <a:lstStyle/>
          <a:p>
            <a:r>
              <a:rPr lang="fr-FR" sz="4000" dirty="0"/>
              <a:t>PEP = 5 cm H</a:t>
            </a:r>
            <a:r>
              <a:rPr lang="fr-FR" sz="4000" baseline="-25000" dirty="0"/>
              <a:t>2</a:t>
            </a:r>
            <a:r>
              <a:rPr lang="fr-FR" sz="4000" dirty="0"/>
              <a:t>O</a:t>
            </a:r>
          </a:p>
          <a:p>
            <a:endParaRPr lang="fr-FR" sz="4000" dirty="0"/>
          </a:p>
          <a:p>
            <a:r>
              <a:rPr lang="fr-FR" sz="4000" dirty="0"/>
              <a:t>EELV = 800 ml</a:t>
            </a:r>
            <a:endParaRPr lang="fr-FR" sz="2800" dirty="0"/>
          </a:p>
        </p:txBody>
      </p:sp>
      <p:grpSp>
        <p:nvGrpSpPr>
          <p:cNvPr id="155" name="Groupe 154">
            <a:extLst>
              <a:ext uri="{FF2B5EF4-FFF2-40B4-BE49-F238E27FC236}">
                <a16:creationId xmlns:a16="http://schemas.microsoft.com/office/drawing/2014/main" id="{9763E6E9-9F79-4356-BDA4-1F81EDC01815}"/>
              </a:ext>
            </a:extLst>
          </p:cNvPr>
          <p:cNvGrpSpPr/>
          <p:nvPr/>
        </p:nvGrpSpPr>
        <p:grpSpPr>
          <a:xfrm>
            <a:off x="9001865" y="219203"/>
            <a:ext cx="2638751" cy="3077865"/>
            <a:chOff x="5174894" y="2568003"/>
            <a:chExt cx="2638751" cy="3077865"/>
          </a:xfrm>
        </p:grpSpPr>
        <p:grpSp>
          <p:nvGrpSpPr>
            <p:cNvPr id="156" name="Groupe 155">
              <a:extLst>
                <a:ext uri="{FF2B5EF4-FFF2-40B4-BE49-F238E27FC236}">
                  <a16:creationId xmlns:a16="http://schemas.microsoft.com/office/drawing/2014/main" id="{954D5D3F-1678-420E-BC98-0B24353D719C}"/>
                </a:ext>
              </a:extLst>
            </p:cNvPr>
            <p:cNvGrpSpPr/>
            <p:nvPr/>
          </p:nvGrpSpPr>
          <p:grpSpPr>
            <a:xfrm>
              <a:off x="5174894" y="2636942"/>
              <a:ext cx="2594365" cy="2955115"/>
              <a:chOff x="5174894" y="2636942"/>
              <a:chExt cx="2594365" cy="2955115"/>
            </a:xfrm>
          </p:grpSpPr>
          <p:sp>
            <p:nvSpPr>
              <p:cNvPr id="171" name="Ellipse 170">
                <a:extLst>
                  <a:ext uri="{FF2B5EF4-FFF2-40B4-BE49-F238E27FC236}">
                    <a16:creationId xmlns:a16="http://schemas.microsoft.com/office/drawing/2014/main" id="{0E7BB535-B33E-4C74-AD01-FFABB61C2B1E}"/>
                  </a:ext>
                </a:extLst>
              </p:cNvPr>
              <p:cNvSpPr/>
              <p:nvPr/>
            </p:nvSpPr>
            <p:spPr>
              <a:xfrm>
                <a:off x="6273704" y="263694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Ellipse 171">
                <a:extLst>
                  <a:ext uri="{FF2B5EF4-FFF2-40B4-BE49-F238E27FC236}">
                    <a16:creationId xmlns:a16="http://schemas.microsoft.com/office/drawing/2014/main" id="{0D592456-735A-42D6-AE5F-97299FEB8E75}"/>
                  </a:ext>
                </a:extLst>
              </p:cNvPr>
              <p:cNvSpPr/>
              <p:nvPr/>
            </p:nvSpPr>
            <p:spPr>
              <a:xfrm>
                <a:off x="5624828" y="2643810"/>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DA91C737-A190-4B7C-AFFA-55C755A2C6BE}"/>
                  </a:ext>
                </a:extLst>
              </p:cNvPr>
              <p:cNvSpPr/>
              <p:nvPr/>
            </p:nvSpPr>
            <p:spPr>
              <a:xfrm>
                <a:off x="6708124" y="385476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Ellipse 173">
                <a:extLst>
                  <a:ext uri="{FF2B5EF4-FFF2-40B4-BE49-F238E27FC236}">
                    <a16:creationId xmlns:a16="http://schemas.microsoft.com/office/drawing/2014/main" id="{03AC16F4-336B-4890-B4D2-3CCC7358288E}"/>
                  </a:ext>
                </a:extLst>
              </p:cNvPr>
              <p:cNvSpPr/>
              <p:nvPr/>
            </p:nvSpPr>
            <p:spPr>
              <a:xfrm>
                <a:off x="6721085" y="318153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Ellipse 174">
                <a:extLst>
                  <a:ext uri="{FF2B5EF4-FFF2-40B4-BE49-F238E27FC236}">
                    <a16:creationId xmlns:a16="http://schemas.microsoft.com/office/drawing/2014/main" id="{D9B2E6E4-B90A-4A37-8A9B-6B83774C80E9}"/>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Ellipse 175">
                <a:extLst>
                  <a:ext uri="{FF2B5EF4-FFF2-40B4-BE49-F238E27FC236}">
                    <a16:creationId xmlns:a16="http://schemas.microsoft.com/office/drawing/2014/main" id="{0B279264-656A-4C9E-BB79-FBAFFAAFA2C7}"/>
                  </a:ext>
                </a:extLst>
              </p:cNvPr>
              <p:cNvSpPr/>
              <p:nvPr/>
            </p:nvSpPr>
            <p:spPr>
              <a:xfrm>
                <a:off x="5290589" y="4137345"/>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278DD2FC-EFF4-479C-AF42-6B44A76B2CD2}"/>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Ellipse 177">
                <a:extLst>
                  <a:ext uri="{FF2B5EF4-FFF2-40B4-BE49-F238E27FC236}">
                    <a16:creationId xmlns:a16="http://schemas.microsoft.com/office/drawing/2014/main" id="{E6F6FEDE-6DFA-474A-B2B6-7E7E6F0A21E8}"/>
                  </a:ext>
                </a:extLst>
              </p:cNvPr>
              <p:cNvSpPr/>
              <p:nvPr/>
            </p:nvSpPr>
            <p:spPr>
              <a:xfrm>
                <a:off x="5174894" y="320548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7" name="Groupe 156">
              <a:extLst>
                <a:ext uri="{FF2B5EF4-FFF2-40B4-BE49-F238E27FC236}">
                  <a16:creationId xmlns:a16="http://schemas.microsoft.com/office/drawing/2014/main" id="{E133A2BB-160C-4977-B8E8-B3FE91B9B3F0}"/>
                </a:ext>
              </a:extLst>
            </p:cNvPr>
            <p:cNvGrpSpPr/>
            <p:nvPr/>
          </p:nvGrpSpPr>
          <p:grpSpPr>
            <a:xfrm>
              <a:off x="5231575" y="2568003"/>
              <a:ext cx="2582070" cy="3077865"/>
              <a:chOff x="5231575" y="2568003"/>
              <a:chExt cx="2582070" cy="3077865"/>
            </a:xfrm>
          </p:grpSpPr>
          <p:sp>
            <p:nvSpPr>
              <p:cNvPr id="158" name="Ellipse 157">
                <a:extLst>
                  <a:ext uri="{FF2B5EF4-FFF2-40B4-BE49-F238E27FC236}">
                    <a16:creationId xmlns:a16="http://schemas.microsoft.com/office/drawing/2014/main" id="{6F62D27E-47B6-43F8-B4B8-EDB2A0289788}"/>
                  </a:ext>
                </a:extLst>
              </p:cNvPr>
              <p:cNvSpPr/>
              <p:nvPr/>
            </p:nvSpPr>
            <p:spPr>
              <a:xfrm>
                <a:off x="5231575" y="3791300"/>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8F7F49C7-B26D-4134-BE55-9600B5965095}"/>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2CF59B4F-3811-4CB7-A906-8BD86A99CE6F}"/>
                  </a:ext>
                </a:extLst>
              </p:cNvPr>
              <p:cNvSpPr/>
              <p:nvPr/>
            </p:nvSpPr>
            <p:spPr>
              <a:xfrm>
                <a:off x="6765471" y="3489474"/>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F54A2E00-15AC-4C2D-81E3-105DBDB823CB}"/>
                  </a:ext>
                </a:extLst>
              </p:cNvPr>
              <p:cNvSpPr/>
              <p:nvPr/>
            </p:nvSpPr>
            <p:spPr>
              <a:xfrm>
                <a:off x="5333383" y="283509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759C3DFB-519C-4A2F-94D1-7FAB3AED5B89}"/>
                  </a:ext>
                </a:extLst>
              </p:cNvPr>
              <p:cNvSpPr/>
              <p:nvPr/>
            </p:nvSpPr>
            <p:spPr>
              <a:xfrm>
                <a:off x="6565151" y="283666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14F4A4E2-E6DD-4D78-BAA3-7EF41C98EE07}"/>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F167AE61-06AE-4FD5-836A-19E51D9415B8}"/>
                  </a:ext>
                </a:extLst>
              </p:cNvPr>
              <p:cNvSpPr/>
              <p:nvPr/>
            </p:nvSpPr>
            <p:spPr>
              <a:xfrm>
                <a:off x="5949266" y="256800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C318028E-717F-405E-8B12-E1B380144E44}"/>
                  </a:ext>
                </a:extLst>
              </p:cNvPr>
              <p:cNvSpPr/>
              <p:nvPr/>
            </p:nvSpPr>
            <p:spPr>
              <a:xfrm>
                <a:off x="6663663" y="448809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B0E854F4-F49B-4EC0-8E28-4D91441EF1CF}"/>
                  </a:ext>
                </a:extLst>
              </p:cNvPr>
              <p:cNvSpPr/>
              <p:nvPr/>
            </p:nvSpPr>
            <p:spPr>
              <a:xfrm>
                <a:off x="5588811" y="379600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0811D281-204D-404A-8FBE-65218E31951B}"/>
                  </a:ext>
                </a:extLst>
              </p:cNvPr>
              <p:cNvSpPr/>
              <p:nvPr/>
            </p:nvSpPr>
            <p:spPr>
              <a:xfrm>
                <a:off x="6388791" y="351382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EB3B1AB8-FB46-4B62-831E-05102F5C5476}"/>
                  </a:ext>
                </a:extLst>
              </p:cNvPr>
              <p:cNvSpPr/>
              <p:nvPr/>
            </p:nvSpPr>
            <p:spPr>
              <a:xfrm>
                <a:off x="6047778" y="4229644"/>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A9DD1C17-5C84-4F12-BCEE-8CAED8A4BEFE}"/>
                  </a:ext>
                </a:extLst>
              </p:cNvPr>
              <p:cNvSpPr/>
              <p:nvPr/>
            </p:nvSpPr>
            <p:spPr>
              <a:xfrm>
                <a:off x="5949266" y="313203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A25C3EC0-A208-42D7-9BA2-EB810D74AB68}"/>
                  </a:ext>
                </a:extLst>
              </p:cNvPr>
              <p:cNvSpPr/>
              <p:nvPr/>
            </p:nvSpPr>
            <p:spPr>
              <a:xfrm>
                <a:off x="6039726" y="3797772"/>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77" name="Flèche : droite 76">
            <a:extLst>
              <a:ext uri="{FF2B5EF4-FFF2-40B4-BE49-F238E27FC236}">
                <a16:creationId xmlns:a16="http://schemas.microsoft.com/office/drawing/2014/main" id="{2B637176-E0FE-425F-A624-5F611D2B7954}"/>
              </a:ext>
            </a:extLst>
          </p:cNvPr>
          <p:cNvSpPr/>
          <p:nvPr/>
        </p:nvSpPr>
        <p:spPr>
          <a:xfrm>
            <a:off x="3810000" y="4550228"/>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lèche : droite 77">
            <a:extLst>
              <a:ext uri="{FF2B5EF4-FFF2-40B4-BE49-F238E27FC236}">
                <a16:creationId xmlns:a16="http://schemas.microsoft.com/office/drawing/2014/main" id="{C6B3C9CF-94F8-4AA3-BFAC-D9942270134D}"/>
              </a:ext>
            </a:extLst>
          </p:cNvPr>
          <p:cNvSpPr/>
          <p:nvPr/>
        </p:nvSpPr>
        <p:spPr>
          <a:xfrm>
            <a:off x="7845112" y="1781375"/>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a:extLst>
              <a:ext uri="{FF2B5EF4-FFF2-40B4-BE49-F238E27FC236}">
                <a16:creationId xmlns:a16="http://schemas.microsoft.com/office/drawing/2014/main" id="{80735A29-8D55-4F67-B8CD-1F83AA7031ED}"/>
              </a:ext>
            </a:extLst>
          </p:cNvPr>
          <p:cNvSpPr txBox="1"/>
          <p:nvPr/>
        </p:nvSpPr>
        <p:spPr>
          <a:xfrm>
            <a:off x="7311784" y="544774"/>
            <a:ext cx="1924091" cy="1200329"/>
          </a:xfrm>
          <a:prstGeom prst="rect">
            <a:avLst/>
          </a:prstGeom>
          <a:noFill/>
        </p:spPr>
        <p:txBody>
          <a:bodyPr wrap="square" rtlCol="0">
            <a:spAutoFit/>
          </a:bodyPr>
          <a:lstStyle/>
          <a:p>
            <a:pPr algn="ctr"/>
            <a:r>
              <a:rPr lang="fr-FR" sz="3600" dirty="0">
                <a:solidFill>
                  <a:srgbClr val="FF0000"/>
                </a:solidFill>
              </a:rPr>
              <a:t>Vt</a:t>
            </a:r>
          </a:p>
          <a:p>
            <a:pPr algn="ctr"/>
            <a:r>
              <a:rPr lang="fr-FR" sz="3600" dirty="0">
                <a:solidFill>
                  <a:srgbClr val="FF0000"/>
                </a:solidFill>
              </a:rPr>
              <a:t>450 ml</a:t>
            </a:r>
          </a:p>
        </p:txBody>
      </p:sp>
      <p:sp>
        <p:nvSpPr>
          <p:cNvPr id="80" name="ZoneTexte 79">
            <a:extLst>
              <a:ext uri="{FF2B5EF4-FFF2-40B4-BE49-F238E27FC236}">
                <a16:creationId xmlns:a16="http://schemas.microsoft.com/office/drawing/2014/main" id="{5FBA602A-8F9B-499B-BD0F-0279A7974764}"/>
              </a:ext>
            </a:extLst>
          </p:cNvPr>
          <p:cNvSpPr txBox="1"/>
          <p:nvPr/>
        </p:nvSpPr>
        <p:spPr>
          <a:xfrm>
            <a:off x="4551155" y="4390365"/>
            <a:ext cx="5814288" cy="1938992"/>
          </a:xfrm>
          <a:prstGeom prst="rect">
            <a:avLst/>
          </a:prstGeom>
          <a:noFill/>
        </p:spPr>
        <p:txBody>
          <a:bodyPr wrap="square" rtlCol="0">
            <a:spAutoFit/>
          </a:bodyPr>
          <a:lstStyle/>
          <a:p>
            <a:r>
              <a:rPr lang="fr-FR" sz="4000" dirty="0"/>
              <a:t>PEP = 15 cm H</a:t>
            </a:r>
            <a:r>
              <a:rPr lang="fr-FR" sz="4000" baseline="-25000" dirty="0"/>
              <a:t>2</a:t>
            </a:r>
            <a:r>
              <a:rPr lang="fr-FR" sz="4000" dirty="0"/>
              <a:t>O</a:t>
            </a:r>
          </a:p>
          <a:p>
            <a:endParaRPr lang="fr-FR" sz="4000" dirty="0"/>
          </a:p>
          <a:p>
            <a:r>
              <a:rPr lang="fr-FR" sz="4000" dirty="0"/>
              <a:t>EELV = 1100 ml + </a:t>
            </a:r>
            <a:r>
              <a:rPr lang="fr-FR" sz="4000" dirty="0">
                <a:solidFill>
                  <a:srgbClr val="00B050"/>
                </a:solidFill>
              </a:rPr>
              <a:t>100 ml</a:t>
            </a:r>
            <a:endParaRPr lang="fr-FR" sz="2800" dirty="0">
              <a:solidFill>
                <a:srgbClr val="00B050"/>
              </a:solidFill>
            </a:endParaRPr>
          </a:p>
        </p:txBody>
      </p:sp>
      <p:sp>
        <p:nvSpPr>
          <p:cNvPr id="2" name="Forme libre : forme 1">
            <a:extLst>
              <a:ext uri="{FF2B5EF4-FFF2-40B4-BE49-F238E27FC236}">
                <a16:creationId xmlns:a16="http://schemas.microsoft.com/office/drawing/2014/main" id="{50EDF7D0-67B7-4E2B-B5DE-864195F0635A}"/>
              </a:ext>
            </a:extLst>
          </p:cNvPr>
          <p:cNvSpPr/>
          <p:nvPr/>
        </p:nvSpPr>
        <p:spPr>
          <a:xfrm>
            <a:off x="2982686" y="2536371"/>
            <a:ext cx="6836228" cy="1804246"/>
          </a:xfrm>
          <a:custGeom>
            <a:avLst/>
            <a:gdLst>
              <a:gd name="connsiteX0" fmla="*/ 6836228 w 6836228"/>
              <a:gd name="connsiteY0" fmla="*/ 783772 h 1804246"/>
              <a:gd name="connsiteX1" fmla="*/ 2841171 w 6836228"/>
              <a:gd name="connsiteY1" fmla="*/ 1785258 h 1804246"/>
              <a:gd name="connsiteX2" fmla="*/ 0 w 6836228"/>
              <a:gd name="connsiteY2" fmla="*/ 0 h 1804246"/>
            </a:gdLst>
            <a:ahLst/>
            <a:cxnLst>
              <a:cxn ang="0">
                <a:pos x="connsiteX0" y="connsiteY0"/>
              </a:cxn>
              <a:cxn ang="0">
                <a:pos x="connsiteX1" y="connsiteY1"/>
              </a:cxn>
              <a:cxn ang="0">
                <a:pos x="connsiteX2" y="connsiteY2"/>
              </a:cxn>
            </a:cxnLst>
            <a:rect l="l" t="t" r="r" b="b"/>
            <a:pathLst>
              <a:path w="6836228" h="1804246">
                <a:moveTo>
                  <a:pt x="6836228" y="783772"/>
                </a:moveTo>
                <a:cubicBezTo>
                  <a:pt x="5408385" y="1349829"/>
                  <a:pt x="3980542" y="1915887"/>
                  <a:pt x="2841171" y="1785258"/>
                </a:cubicBezTo>
                <a:cubicBezTo>
                  <a:pt x="1701800" y="1654629"/>
                  <a:pt x="850900" y="827314"/>
                  <a:pt x="0" y="0"/>
                </a:cubicBezTo>
              </a:path>
            </a:pathLst>
          </a:custGeom>
          <a:noFill/>
          <a:ln w="762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55AAF876-ACB5-4AD6-852B-C3C533D1850E}"/>
              </a:ext>
            </a:extLst>
          </p:cNvPr>
          <p:cNvSpPr txBox="1"/>
          <p:nvPr/>
        </p:nvSpPr>
        <p:spPr>
          <a:xfrm>
            <a:off x="6007915" y="6182600"/>
            <a:ext cx="2102931" cy="707886"/>
          </a:xfrm>
          <a:prstGeom prst="rect">
            <a:avLst/>
          </a:prstGeom>
          <a:noFill/>
        </p:spPr>
        <p:txBody>
          <a:bodyPr wrap="square" rtlCol="0">
            <a:spAutoFit/>
          </a:bodyPr>
          <a:lstStyle/>
          <a:p>
            <a:r>
              <a:rPr lang="fr-FR" sz="4000" dirty="0">
                <a:solidFill>
                  <a:srgbClr val="FF0000"/>
                </a:solidFill>
              </a:rPr>
              <a:t>300 ml</a:t>
            </a:r>
          </a:p>
        </p:txBody>
      </p:sp>
      <p:grpSp>
        <p:nvGrpSpPr>
          <p:cNvPr id="82" name="Groupe 81">
            <a:extLst>
              <a:ext uri="{FF2B5EF4-FFF2-40B4-BE49-F238E27FC236}">
                <a16:creationId xmlns:a16="http://schemas.microsoft.com/office/drawing/2014/main" id="{C0BD4D6A-4ED5-44E1-BD7E-74F80B526883}"/>
              </a:ext>
            </a:extLst>
          </p:cNvPr>
          <p:cNvGrpSpPr/>
          <p:nvPr/>
        </p:nvGrpSpPr>
        <p:grpSpPr>
          <a:xfrm>
            <a:off x="5015880" y="219202"/>
            <a:ext cx="2449400" cy="2973661"/>
            <a:chOff x="5364244" y="2672207"/>
            <a:chExt cx="2449400" cy="2973661"/>
          </a:xfrm>
        </p:grpSpPr>
        <p:grpSp>
          <p:nvGrpSpPr>
            <p:cNvPr id="83" name="Groupe 82">
              <a:extLst>
                <a:ext uri="{FF2B5EF4-FFF2-40B4-BE49-F238E27FC236}">
                  <a16:creationId xmlns:a16="http://schemas.microsoft.com/office/drawing/2014/main" id="{550C5A90-4F57-4F56-A564-A26FDCAD081E}"/>
                </a:ext>
              </a:extLst>
            </p:cNvPr>
            <p:cNvGrpSpPr/>
            <p:nvPr/>
          </p:nvGrpSpPr>
          <p:grpSpPr>
            <a:xfrm>
              <a:off x="5364244" y="2741146"/>
              <a:ext cx="2405014" cy="2850911"/>
              <a:chOff x="5364244" y="2741146"/>
              <a:chExt cx="2405014" cy="2850911"/>
            </a:xfrm>
          </p:grpSpPr>
          <p:sp>
            <p:nvSpPr>
              <p:cNvPr id="98" name="Ellipse 97">
                <a:extLst>
                  <a:ext uri="{FF2B5EF4-FFF2-40B4-BE49-F238E27FC236}">
                    <a16:creationId xmlns:a16="http://schemas.microsoft.com/office/drawing/2014/main" id="{7AFE3C47-FB92-4218-BF5E-50AFB278C128}"/>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a:extLst>
                  <a:ext uri="{FF2B5EF4-FFF2-40B4-BE49-F238E27FC236}">
                    <a16:creationId xmlns:a16="http://schemas.microsoft.com/office/drawing/2014/main" id="{15454465-8C6C-4842-B6B9-302C612C8415}"/>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a:extLst>
                  <a:ext uri="{FF2B5EF4-FFF2-40B4-BE49-F238E27FC236}">
                    <a16:creationId xmlns:a16="http://schemas.microsoft.com/office/drawing/2014/main" id="{DC816EB9-1132-4078-A879-ED83B538E670}"/>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42771BFC-5C02-4326-B842-7654044750D8}"/>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a:extLst>
                  <a:ext uri="{FF2B5EF4-FFF2-40B4-BE49-F238E27FC236}">
                    <a16:creationId xmlns:a16="http://schemas.microsoft.com/office/drawing/2014/main" id="{1AEE2AC3-EF4D-4E4A-9435-366B46DA8ED8}"/>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a:extLst>
                  <a:ext uri="{FF2B5EF4-FFF2-40B4-BE49-F238E27FC236}">
                    <a16:creationId xmlns:a16="http://schemas.microsoft.com/office/drawing/2014/main" id="{CFBEBEE2-2126-4E80-AF59-E85101572804}"/>
                  </a:ext>
                </a:extLst>
              </p:cNvPr>
              <p:cNvSpPr/>
              <p:nvPr/>
            </p:nvSpPr>
            <p:spPr>
              <a:xfrm>
                <a:off x="5462144" y="4223601"/>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FBEAF8F5-FF31-4ECD-A496-BF4EC94FF701}"/>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669FA68C-3C9E-4D9D-A92F-F400B1D7524F}"/>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4" name="Groupe 83">
              <a:extLst>
                <a:ext uri="{FF2B5EF4-FFF2-40B4-BE49-F238E27FC236}">
                  <a16:creationId xmlns:a16="http://schemas.microsoft.com/office/drawing/2014/main" id="{AFFB75D0-D69C-49B2-9051-C053AD0713B2}"/>
                </a:ext>
              </a:extLst>
            </p:cNvPr>
            <p:cNvGrpSpPr/>
            <p:nvPr/>
          </p:nvGrpSpPr>
          <p:grpSpPr>
            <a:xfrm>
              <a:off x="5403130" y="2672207"/>
              <a:ext cx="2410514" cy="2973661"/>
              <a:chOff x="5403130" y="2672207"/>
              <a:chExt cx="2410514" cy="2973661"/>
            </a:xfrm>
          </p:grpSpPr>
          <p:sp>
            <p:nvSpPr>
              <p:cNvPr id="85" name="Ellipse 84">
                <a:extLst>
                  <a:ext uri="{FF2B5EF4-FFF2-40B4-BE49-F238E27FC236}">
                    <a16:creationId xmlns:a16="http://schemas.microsoft.com/office/drawing/2014/main" id="{AB12CA5D-1308-49F3-B614-9C9E699D419F}"/>
                  </a:ext>
                </a:extLst>
              </p:cNvPr>
              <p:cNvSpPr/>
              <p:nvPr/>
            </p:nvSpPr>
            <p:spPr>
              <a:xfrm>
                <a:off x="5403130" y="3877556"/>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90C7E811-ECC8-4449-91CC-30FCE9D01F07}"/>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31BB86A8-5E28-403B-BF11-DF1DFB2A8D9A}"/>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Ellipse 87">
                <a:extLst>
                  <a:ext uri="{FF2B5EF4-FFF2-40B4-BE49-F238E27FC236}">
                    <a16:creationId xmlns:a16="http://schemas.microsoft.com/office/drawing/2014/main" id="{E0CBA157-D998-45B5-9600-27B3F0DFDB43}"/>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a:extLst>
                  <a:ext uri="{FF2B5EF4-FFF2-40B4-BE49-F238E27FC236}">
                    <a16:creationId xmlns:a16="http://schemas.microsoft.com/office/drawing/2014/main" id="{44B41822-53FD-485C-BF06-D80FDCEC7AFE}"/>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404C213D-6D98-4DDE-B2BE-84BB5A8AA2D1}"/>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F8AFFD8D-DEAE-4C00-80CF-A8FDB5680B22}"/>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107262D2-51E6-479D-9018-4E04318A4C21}"/>
                  </a:ext>
                </a:extLst>
              </p:cNvPr>
              <p:cNvSpPr/>
              <p:nvPr/>
            </p:nvSpPr>
            <p:spPr>
              <a:xfrm>
                <a:off x="6835218" y="457435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a:extLst>
                  <a:ext uri="{FF2B5EF4-FFF2-40B4-BE49-F238E27FC236}">
                    <a16:creationId xmlns:a16="http://schemas.microsoft.com/office/drawing/2014/main" id="{82EC491B-216B-408A-8AC8-86F480DE5E41}"/>
                  </a:ext>
                </a:extLst>
              </p:cNvPr>
              <p:cNvSpPr/>
              <p:nvPr/>
            </p:nvSpPr>
            <p:spPr>
              <a:xfrm>
                <a:off x="5760366" y="388226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FE60F140-8A5A-48E8-BCBB-549021FE40D2}"/>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073C45F4-3A0D-4102-919C-84A8E52ED780}"/>
                  </a:ext>
                </a:extLst>
              </p:cNvPr>
              <p:cNvSpPr/>
              <p:nvPr/>
            </p:nvSpPr>
            <p:spPr>
              <a:xfrm>
                <a:off x="6219333" y="4315900"/>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Ellipse 95">
                <a:extLst>
                  <a:ext uri="{FF2B5EF4-FFF2-40B4-BE49-F238E27FC236}">
                    <a16:creationId xmlns:a16="http://schemas.microsoft.com/office/drawing/2014/main" id="{77EC935E-2AFE-4A8B-87CA-3CC7124419ED}"/>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a:extLst>
                  <a:ext uri="{FF2B5EF4-FFF2-40B4-BE49-F238E27FC236}">
                    <a16:creationId xmlns:a16="http://schemas.microsoft.com/office/drawing/2014/main" id="{CC6B74A1-2585-4427-8F35-EB50837D0FE9}"/>
                  </a:ext>
                </a:extLst>
              </p:cNvPr>
              <p:cNvSpPr/>
              <p:nvPr/>
            </p:nvSpPr>
            <p:spPr>
              <a:xfrm>
                <a:off x="6211281" y="3884028"/>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06" name="ZoneTexte 105">
            <a:extLst>
              <a:ext uri="{FF2B5EF4-FFF2-40B4-BE49-F238E27FC236}">
                <a16:creationId xmlns:a16="http://schemas.microsoft.com/office/drawing/2014/main" id="{D39C2772-0257-4E21-9B98-0FCE366380B5}"/>
              </a:ext>
            </a:extLst>
          </p:cNvPr>
          <p:cNvSpPr txBox="1"/>
          <p:nvPr/>
        </p:nvSpPr>
        <p:spPr>
          <a:xfrm>
            <a:off x="8818222" y="4673393"/>
            <a:ext cx="3200807" cy="769441"/>
          </a:xfrm>
          <a:prstGeom prst="rect">
            <a:avLst/>
          </a:prstGeom>
          <a:solidFill>
            <a:schemeClr val="tx1"/>
          </a:solidFill>
        </p:spPr>
        <p:txBody>
          <a:bodyPr wrap="square" rtlCol="0">
            <a:spAutoFit/>
          </a:bodyPr>
          <a:lstStyle/>
          <a:p>
            <a:r>
              <a:rPr lang="fr-FR" sz="4400" dirty="0">
                <a:solidFill>
                  <a:srgbClr val="FFFF00"/>
                </a:solidFill>
              </a:rPr>
              <a:t>Vte = 850 ml</a:t>
            </a:r>
          </a:p>
        </p:txBody>
      </p:sp>
      <p:cxnSp>
        <p:nvCxnSpPr>
          <p:cNvPr id="107" name="Connecteur droit avec flèche 106"/>
          <p:cNvCxnSpPr/>
          <p:nvPr/>
        </p:nvCxnSpPr>
        <p:spPr>
          <a:xfrm flipH="1" flipV="1">
            <a:off x="7781236" y="2402117"/>
            <a:ext cx="741154" cy="1364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eur droit avec flèche 107"/>
          <p:cNvCxnSpPr/>
          <p:nvPr/>
        </p:nvCxnSpPr>
        <p:spPr>
          <a:xfrm flipH="1" flipV="1">
            <a:off x="3599484" y="6042574"/>
            <a:ext cx="741154" cy="1364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019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6906940" y="1083104"/>
            <a:ext cx="4719571" cy="4553242"/>
          </a:xfrm>
          <a:prstGeom prst="rect">
            <a:avLst/>
          </a:prstGeom>
        </p:spPr>
      </p:pic>
      <p:pic>
        <p:nvPicPr>
          <p:cNvPr id="3" name="Image 2"/>
          <p:cNvPicPr>
            <a:picLocks noChangeAspect="1"/>
          </p:cNvPicPr>
          <p:nvPr/>
        </p:nvPicPr>
        <p:blipFill>
          <a:blip r:embed="rId4"/>
          <a:stretch>
            <a:fillRect/>
          </a:stretch>
        </p:blipFill>
        <p:spPr>
          <a:xfrm>
            <a:off x="623393" y="1081670"/>
            <a:ext cx="6006090" cy="4554676"/>
          </a:xfrm>
          <a:prstGeom prst="rect">
            <a:avLst/>
          </a:prstGeom>
        </p:spPr>
      </p:pic>
      <p:sp>
        <p:nvSpPr>
          <p:cNvPr id="4"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smtClean="0">
                <a:solidFill>
                  <a:schemeClr val="accent5">
                    <a:lumMod val="50000"/>
                  </a:schemeClr>
                </a:solidFill>
              </a:rPr>
              <a:t>Madame R.</a:t>
            </a:r>
            <a:endParaRPr lang="fr-FR" sz="3800" b="1" dirty="0">
              <a:solidFill>
                <a:schemeClr val="accent5">
                  <a:lumMod val="50000"/>
                </a:schemeClr>
              </a:solidFill>
            </a:endParaRPr>
          </a:p>
        </p:txBody>
      </p:sp>
      <p:grpSp>
        <p:nvGrpSpPr>
          <p:cNvPr id="5" name="Groupe 4"/>
          <p:cNvGrpSpPr/>
          <p:nvPr/>
        </p:nvGrpSpPr>
        <p:grpSpPr>
          <a:xfrm>
            <a:off x="610226" y="260649"/>
            <a:ext cx="11016285" cy="706417"/>
            <a:chOff x="457669" y="192596"/>
            <a:chExt cx="8262214" cy="529813"/>
          </a:xfrm>
        </p:grpSpPr>
        <p:cxnSp>
          <p:nvCxnSpPr>
            <p:cNvPr id="6" name="Connecteur droit 5"/>
            <p:cNvCxnSpPr>
              <a:endCxn id="7"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8" name="Connecteur droit 7"/>
            <p:cNvCxnSpPr>
              <a:endCxn id="7"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1" name="Tableau 10"/>
          <p:cNvGraphicFramePr>
            <a:graphicFrameLocks noGrp="1"/>
          </p:cNvGraphicFramePr>
          <p:nvPr>
            <p:extLst>
              <p:ext uri="{D42A27DB-BD31-4B8C-83A1-F6EECF244321}">
                <p14:modId xmlns:p14="http://schemas.microsoft.com/office/powerpoint/2010/main" val="1316511948"/>
              </p:ext>
            </p:extLst>
          </p:nvPr>
        </p:nvGraphicFramePr>
        <p:xfrm>
          <a:off x="623393" y="5745480"/>
          <a:ext cx="11003118" cy="741680"/>
        </p:xfrm>
        <a:graphic>
          <a:graphicData uri="http://schemas.openxmlformats.org/drawingml/2006/table">
            <a:tbl>
              <a:tblPr firstRow="1" bandRow="1">
                <a:tableStyleId>{5C22544A-7EE6-4342-B048-85BDC9FD1C3A}</a:tableStyleId>
              </a:tblPr>
              <a:tblGrid>
                <a:gridCol w="1833853">
                  <a:extLst>
                    <a:ext uri="{9D8B030D-6E8A-4147-A177-3AD203B41FA5}">
                      <a16:colId xmlns:a16="http://schemas.microsoft.com/office/drawing/2014/main" val="3375467293"/>
                    </a:ext>
                  </a:extLst>
                </a:gridCol>
                <a:gridCol w="1833853">
                  <a:extLst>
                    <a:ext uri="{9D8B030D-6E8A-4147-A177-3AD203B41FA5}">
                      <a16:colId xmlns:a16="http://schemas.microsoft.com/office/drawing/2014/main" val="220900724"/>
                    </a:ext>
                  </a:extLst>
                </a:gridCol>
                <a:gridCol w="1833853">
                  <a:extLst>
                    <a:ext uri="{9D8B030D-6E8A-4147-A177-3AD203B41FA5}">
                      <a16:colId xmlns:a16="http://schemas.microsoft.com/office/drawing/2014/main" val="3571771237"/>
                    </a:ext>
                  </a:extLst>
                </a:gridCol>
                <a:gridCol w="1833853">
                  <a:extLst>
                    <a:ext uri="{9D8B030D-6E8A-4147-A177-3AD203B41FA5}">
                      <a16:colId xmlns:a16="http://schemas.microsoft.com/office/drawing/2014/main" val="1573360412"/>
                    </a:ext>
                  </a:extLst>
                </a:gridCol>
                <a:gridCol w="1833853">
                  <a:extLst>
                    <a:ext uri="{9D8B030D-6E8A-4147-A177-3AD203B41FA5}">
                      <a16:colId xmlns:a16="http://schemas.microsoft.com/office/drawing/2014/main" val="2910768923"/>
                    </a:ext>
                  </a:extLst>
                </a:gridCol>
                <a:gridCol w="1833853">
                  <a:extLst>
                    <a:ext uri="{9D8B030D-6E8A-4147-A177-3AD203B41FA5}">
                      <a16:colId xmlns:a16="http://schemas.microsoft.com/office/drawing/2014/main" val="493161500"/>
                    </a:ext>
                  </a:extLst>
                </a:gridCol>
              </a:tblGrid>
              <a:tr h="370840">
                <a:tc>
                  <a:txBody>
                    <a:bodyPr/>
                    <a:lstStyle/>
                    <a:p>
                      <a:pPr algn="ctr"/>
                      <a:r>
                        <a:rPr lang="fr-FR" dirty="0" smtClean="0"/>
                        <a:t>VT</a:t>
                      </a:r>
                      <a:endParaRPr lang="fr-FR" dirty="0"/>
                    </a:p>
                  </a:txBody>
                  <a:tcPr>
                    <a:solidFill>
                      <a:srgbClr val="6288D1"/>
                    </a:solidFill>
                  </a:tcPr>
                </a:tc>
                <a:tc>
                  <a:txBody>
                    <a:bodyPr/>
                    <a:lstStyle/>
                    <a:p>
                      <a:pPr algn="ctr"/>
                      <a:r>
                        <a:rPr lang="fr-FR" dirty="0" smtClean="0"/>
                        <a:t>FR</a:t>
                      </a:r>
                      <a:endParaRPr lang="fr-FR" dirty="0"/>
                    </a:p>
                  </a:txBody>
                  <a:tcPr>
                    <a:solidFill>
                      <a:srgbClr val="6288D1"/>
                    </a:solidFill>
                  </a:tcPr>
                </a:tc>
                <a:tc>
                  <a:txBody>
                    <a:bodyPr/>
                    <a:lstStyle/>
                    <a:p>
                      <a:pPr algn="ctr"/>
                      <a:r>
                        <a:rPr lang="fr-FR" dirty="0" smtClean="0"/>
                        <a:t>Temps</a:t>
                      </a:r>
                      <a:r>
                        <a:rPr lang="fr-FR" baseline="0" dirty="0" smtClean="0"/>
                        <a:t> de pause</a:t>
                      </a:r>
                      <a:endParaRPr lang="fr-FR" dirty="0"/>
                    </a:p>
                  </a:txBody>
                  <a:tcPr>
                    <a:solidFill>
                      <a:srgbClr val="6288D1"/>
                    </a:solidFill>
                  </a:tcPr>
                </a:tc>
                <a:tc>
                  <a:txBody>
                    <a:bodyPr/>
                    <a:lstStyle/>
                    <a:p>
                      <a:pPr algn="ctr"/>
                      <a:r>
                        <a:rPr lang="fr-FR" dirty="0" smtClean="0"/>
                        <a:t>Débit</a:t>
                      </a:r>
                      <a:endParaRPr lang="fr-FR" dirty="0"/>
                    </a:p>
                  </a:txBody>
                  <a:tcPr>
                    <a:solidFill>
                      <a:srgbClr val="6288D1"/>
                    </a:solidFill>
                  </a:tcPr>
                </a:tc>
                <a:tc>
                  <a:txBody>
                    <a:bodyPr/>
                    <a:lstStyle/>
                    <a:p>
                      <a:pPr algn="ctr"/>
                      <a:r>
                        <a:rPr lang="fr-FR" dirty="0" smtClean="0"/>
                        <a:t>PEP</a:t>
                      </a:r>
                      <a:endParaRPr lang="fr-FR" dirty="0"/>
                    </a:p>
                  </a:txBody>
                  <a:tcPr>
                    <a:solidFill>
                      <a:srgbClr val="6288D1"/>
                    </a:solidFill>
                  </a:tcPr>
                </a:tc>
                <a:tc>
                  <a:txBody>
                    <a:bodyPr/>
                    <a:lstStyle/>
                    <a:p>
                      <a:pPr algn="ctr"/>
                      <a:r>
                        <a:rPr lang="fr-FR" dirty="0" smtClean="0"/>
                        <a:t>FiO</a:t>
                      </a:r>
                      <a:r>
                        <a:rPr lang="fr-FR" baseline="-25000" dirty="0" smtClean="0"/>
                        <a:t>2</a:t>
                      </a:r>
                      <a:endParaRPr lang="fr-FR" baseline="-25000" dirty="0"/>
                    </a:p>
                  </a:txBody>
                  <a:tcPr>
                    <a:solidFill>
                      <a:srgbClr val="6288D1"/>
                    </a:solidFill>
                  </a:tcPr>
                </a:tc>
                <a:extLst>
                  <a:ext uri="{0D108BD9-81ED-4DB2-BD59-A6C34878D82A}">
                    <a16:rowId xmlns:a16="http://schemas.microsoft.com/office/drawing/2014/main" val="27304643"/>
                  </a:ext>
                </a:extLst>
              </a:tr>
              <a:tr h="370840">
                <a:tc>
                  <a:txBody>
                    <a:bodyPr/>
                    <a:lstStyle/>
                    <a:p>
                      <a:pPr algn="ctr"/>
                      <a:r>
                        <a:rPr lang="fr-FR" dirty="0" smtClean="0"/>
                        <a:t>400 </a:t>
                      </a:r>
                      <a:r>
                        <a:rPr lang="fr-FR" dirty="0" err="1" smtClean="0"/>
                        <a:t>mL</a:t>
                      </a:r>
                      <a:endParaRPr lang="fr-FR" dirty="0"/>
                    </a:p>
                  </a:txBody>
                  <a:tcPr>
                    <a:solidFill>
                      <a:srgbClr val="EAEAEA"/>
                    </a:solidFill>
                  </a:tcPr>
                </a:tc>
                <a:tc>
                  <a:txBody>
                    <a:bodyPr/>
                    <a:lstStyle/>
                    <a:p>
                      <a:pPr algn="ctr"/>
                      <a:r>
                        <a:rPr lang="fr-FR" dirty="0" smtClean="0"/>
                        <a:t>34 /min</a:t>
                      </a:r>
                      <a:endParaRPr lang="fr-FR" dirty="0"/>
                    </a:p>
                  </a:txBody>
                  <a:tcPr>
                    <a:solidFill>
                      <a:srgbClr val="EAEAEA"/>
                    </a:solidFill>
                  </a:tcPr>
                </a:tc>
                <a:tc>
                  <a:txBody>
                    <a:bodyPr/>
                    <a:lstStyle/>
                    <a:p>
                      <a:pPr algn="ctr"/>
                      <a:r>
                        <a:rPr lang="fr-FR" dirty="0" smtClean="0"/>
                        <a:t>0,1 s</a:t>
                      </a:r>
                      <a:endParaRPr lang="fr-FR" dirty="0"/>
                    </a:p>
                  </a:txBody>
                  <a:tcPr>
                    <a:solidFill>
                      <a:srgbClr val="EAEAEA"/>
                    </a:solidFill>
                  </a:tcPr>
                </a:tc>
                <a:tc>
                  <a:txBody>
                    <a:bodyPr/>
                    <a:lstStyle/>
                    <a:p>
                      <a:pPr algn="ctr"/>
                      <a:r>
                        <a:rPr lang="fr-FR" dirty="0" smtClean="0"/>
                        <a:t>60 L/min</a:t>
                      </a:r>
                      <a:endParaRPr lang="fr-FR" dirty="0"/>
                    </a:p>
                  </a:txBody>
                  <a:tcPr>
                    <a:solidFill>
                      <a:srgbClr val="EAEAEA"/>
                    </a:solidFill>
                  </a:tcPr>
                </a:tc>
                <a:tc>
                  <a:txBody>
                    <a:bodyPr/>
                    <a:lstStyle/>
                    <a:p>
                      <a:pPr algn="ctr"/>
                      <a:r>
                        <a:rPr lang="fr-FR" dirty="0" smtClean="0"/>
                        <a:t>10 cmH</a:t>
                      </a:r>
                      <a:r>
                        <a:rPr lang="fr-FR" baseline="-25000" dirty="0" smtClean="0"/>
                        <a:t>2</a:t>
                      </a:r>
                      <a:r>
                        <a:rPr lang="fr-FR" dirty="0" smtClean="0"/>
                        <a:t>O</a:t>
                      </a:r>
                      <a:endParaRPr lang="fr-FR" dirty="0"/>
                    </a:p>
                  </a:txBody>
                  <a:tcPr>
                    <a:solidFill>
                      <a:srgbClr val="EAEAEA"/>
                    </a:solidFill>
                  </a:tcPr>
                </a:tc>
                <a:tc>
                  <a:txBody>
                    <a:bodyPr/>
                    <a:lstStyle/>
                    <a:p>
                      <a:pPr algn="ctr"/>
                      <a:r>
                        <a:rPr lang="fr-FR" dirty="0" smtClean="0"/>
                        <a:t>100%</a:t>
                      </a:r>
                      <a:endParaRPr lang="fr-FR" dirty="0"/>
                    </a:p>
                  </a:txBody>
                  <a:tcPr>
                    <a:solidFill>
                      <a:srgbClr val="EAEAEA"/>
                    </a:solidFill>
                  </a:tcPr>
                </a:tc>
                <a:extLst>
                  <a:ext uri="{0D108BD9-81ED-4DB2-BD59-A6C34878D82A}">
                    <a16:rowId xmlns:a16="http://schemas.microsoft.com/office/drawing/2014/main" val="2774616758"/>
                  </a:ext>
                </a:extLst>
              </a:tr>
            </a:tbl>
          </a:graphicData>
        </a:graphic>
      </p:graphicFrame>
    </p:spTree>
    <p:extLst>
      <p:ext uri="{BB962C8B-B14F-4D97-AF65-F5344CB8AC3E}">
        <p14:creationId xmlns:p14="http://schemas.microsoft.com/office/powerpoint/2010/main" val="18629879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88DB932-C7A2-421E-B838-B20B0F263EB3}"/>
                  </a:ext>
                </a:extLst>
              </p:cNvPr>
              <p:cNvSpPr txBox="1"/>
              <p:nvPr/>
            </p:nvSpPr>
            <p:spPr>
              <a:xfrm>
                <a:off x="337851" y="5013176"/>
                <a:ext cx="11344633" cy="830997"/>
              </a:xfrm>
              <a:prstGeom prst="rect">
                <a:avLst/>
              </a:prstGeom>
              <a:noFill/>
            </p:spPr>
            <p:txBody>
              <a:bodyPr wrap="square">
                <a:spAutoFit/>
              </a:bodyPr>
              <a:lstStyle/>
              <a:p>
                <a:pPr marL="457200" lvl="1" indent="0" algn="ctr">
                  <a:buNone/>
                </a:pPr>
                <a:r>
                  <a:rPr lang="en-GB" sz="4800" b="1" dirty="0">
                    <a:solidFill>
                      <a:srgbClr val="FF0000"/>
                    </a:solidFill>
                  </a:rPr>
                  <a:t>V</a:t>
                </a:r>
                <a:r>
                  <a:rPr lang="en-GB" sz="4800" b="1" baseline="-25000" dirty="0">
                    <a:solidFill>
                      <a:srgbClr val="FF0000"/>
                    </a:solidFill>
                  </a:rPr>
                  <a:t>REC</a:t>
                </a:r>
                <a:r>
                  <a:rPr lang="en-GB" sz="4800" b="1" dirty="0">
                    <a:solidFill>
                      <a:srgbClr val="FF0000"/>
                    </a:solidFill>
                  </a:rPr>
                  <a:t> = </a:t>
                </a:r>
                <a:r>
                  <a:rPr lang="en-GB" sz="4800" b="1" dirty="0" err="1">
                    <a:solidFill>
                      <a:srgbClr val="FF0000"/>
                    </a:solidFill>
                  </a:rPr>
                  <a:t>V</a:t>
                </a:r>
                <a:r>
                  <a:rPr lang="en-GB" sz="4800" b="1" baseline="-25000" dirty="0" err="1">
                    <a:solidFill>
                      <a:srgbClr val="FF0000"/>
                    </a:solidFill>
                  </a:rPr>
                  <a:t>expiré</a:t>
                </a:r>
                <a:r>
                  <a:rPr lang="en-GB" sz="4800" b="1" dirty="0">
                    <a:solidFill>
                      <a:srgbClr val="FF0000"/>
                    </a:solidFill>
                  </a:rPr>
                  <a:t> – </a:t>
                </a:r>
                <a:r>
                  <a:rPr lang="en-GB" sz="4800" b="1" dirty="0" err="1">
                    <a:solidFill>
                      <a:srgbClr val="FF0000"/>
                    </a:solidFill>
                  </a:rPr>
                  <a:t>Vt</a:t>
                </a:r>
                <a:r>
                  <a:rPr lang="en-GB" sz="4800" b="1" baseline="-25000" dirty="0" err="1">
                    <a:solidFill>
                      <a:srgbClr val="FF0000"/>
                    </a:solidFill>
                  </a:rPr>
                  <a:t>réglé</a:t>
                </a:r>
                <a:r>
                  <a:rPr lang="en-GB" sz="4800" b="1" dirty="0">
                    <a:solidFill>
                      <a:srgbClr val="FF0000"/>
                    </a:solidFill>
                  </a:rPr>
                  <a:t> – (</a:t>
                </a:r>
                <a:r>
                  <a:rPr lang="en-GB" sz="4800" b="1" dirty="0" err="1">
                    <a:solidFill>
                      <a:srgbClr val="FF0000"/>
                    </a:solidFill>
                  </a:rPr>
                  <a:t>C</a:t>
                </a:r>
                <a:r>
                  <a:rPr lang="en-GB" sz="4800" b="1" baseline="-25000" dirty="0" err="1">
                    <a:solidFill>
                      <a:srgbClr val="FF0000"/>
                    </a:solidFill>
                  </a:rPr>
                  <a:t>basse</a:t>
                </a:r>
                <a:r>
                  <a:rPr lang="en-GB" sz="4800" b="1" baseline="-25000" dirty="0">
                    <a:solidFill>
                      <a:srgbClr val="FF0000"/>
                    </a:solidFill>
                  </a:rPr>
                  <a:t>-PEP</a:t>
                </a:r>
                <a:r>
                  <a:rPr lang="en-GB" sz="4800" b="1" dirty="0">
                    <a:solidFill>
                      <a:srgbClr val="FF0000"/>
                    </a:solidFill>
                  </a:rPr>
                  <a:t> </a:t>
                </a:r>
                <a:r>
                  <a:rPr lang="en-GB" sz="4800" b="1" dirty="0" smtClean="0">
                    <a:solidFill>
                      <a:srgbClr val="FF0000"/>
                    </a:solidFill>
                  </a:rPr>
                  <a:t>x ∆PEP</a:t>
                </a:r>
                <a14:m>
                  <m:oMath xmlns:m="http://schemas.openxmlformats.org/officeDocument/2006/math">
                    <m:r>
                      <a:rPr lang="fr-FR" sz="4800" b="1" i="0" smtClean="0">
                        <a:solidFill>
                          <a:srgbClr val="FF0000"/>
                        </a:solidFill>
                        <a:latin typeface="Cambria Math" panose="02040503050406030204" pitchFamily="18" charset="0"/>
                        <a:ea typeface="Cambria Math" panose="02040503050406030204" pitchFamily="18" charset="0"/>
                      </a:rPr>
                      <m:t>)</m:t>
                    </m:r>
                  </m:oMath>
                </a14:m>
                <a:endParaRPr lang="en-GB" sz="4800" b="1" dirty="0">
                  <a:solidFill>
                    <a:srgbClr val="FF0000"/>
                  </a:solidFill>
                </a:endParaRPr>
              </a:p>
            </p:txBody>
          </p:sp>
        </mc:Choice>
        <mc:Fallback xmlns="">
          <p:sp>
            <p:nvSpPr>
              <p:cNvPr id="3" name="ZoneTexte 2">
                <a:extLst>
                  <a:ext uri="{FF2B5EF4-FFF2-40B4-BE49-F238E27FC236}">
                    <a16:creationId xmlns:a16="http://schemas.microsoft.com/office/drawing/2014/main" id="{388DB932-C7A2-421E-B838-B20B0F263EB3}"/>
                  </a:ext>
                </a:extLst>
              </p:cNvPr>
              <p:cNvSpPr txBox="1">
                <a:spLocks noRot="1" noChangeAspect="1" noMove="1" noResize="1" noEditPoints="1" noAdjustHandles="1" noChangeArrowheads="1" noChangeShapeType="1" noTextEdit="1"/>
              </p:cNvSpPr>
              <p:nvPr/>
            </p:nvSpPr>
            <p:spPr>
              <a:xfrm>
                <a:off x="337851" y="5013176"/>
                <a:ext cx="11344633" cy="830997"/>
              </a:xfrm>
              <a:prstGeom prst="rect">
                <a:avLst/>
              </a:prstGeom>
              <a:blipFill>
                <a:blip r:embed="rId2"/>
                <a:stretch>
                  <a:fillRect t="-16058" b="-37956"/>
                </a:stretch>
              </a:blipFill>
            </p:spPr>
            <p:txBody>
              <a:bodyPr/>
              <a:lstStyle/>
              <a:p>
                <a:r>
                  <a:rPr lang="fr-FR">
                    <a:noFill/>
                  </a:rPr>
                  <a:t> </a:t>
                </a:r>
              </a:p>
            </p:txBody>
          </p:sp>
        </mc:Fallback>
      </mc:AlternateContent>
      <p:sp>
        <p:nvSpPr>
          <p:cNvPr id="4" name="ZoneTexte 3">
            <a:extLst>
              <a:ext uri="{FF2B5EF4-FFF2-40B4-BE49-F238E27FC236}">
                <a16:creationId xmlns:a16="http://schemas.microsoft.com/office/drawing/2014/main" id="{F7A7E6A5-9492-4AC8-AA85-CB3551CFD748}"/>
              </a:ext>
            </a:extLst>
          </p:cNvPr>
          <p:cNvSpPr txBox="1"/>
          <p:nvPr/>
        </p:nvSpPr>
        <p:spPr>
          <a:xfrm>
            <a:off x="337851" y="3384761"/>
            <a:ext cx="4458878" cy="707886"/>
          </a:xfrm>
          <a:prstGeom prst="rect">
            <a:avLst/>
          </a:prstGeom>
          <a:noFill/>
        </p:spPr>
        <p:txBody>
          <a:bodyPr wrap="square" rtlCol="0">
            <a:spAutoFit/>
          </a:bodyPr>
          <a:lstStyle/>
          <a:p>
            <a:r>
              <a:rPr lang="fr-FR" sz="4000" dirty="0"/>
              <a:t>C = 30 </a:t>
            </a:r>
            <a:r>
              <a:rPr lang="fr-FR" sz="2800" dirty="0"/>
              <a:t>ml/cm H</a:t>
            </a:r>
            <a:r>
              <a:rPr lang="fr-FR" sz="2800" baseline="-25000" dirty="0"/>
              <a:t>2</a:t>
            </a:r>
            <a:r>
              <a:rPr lang="fr-FR" sz="2800" dirty="0"/>
              <a:t>O</a:t>
            </a:r>
          </a:p>
        </p:txBody>
      </p:sp>
      <p:grpSp>
        <p:nvGrpSpPr>
          <p:cNvPr id="5" name="Groupe 4">
            <a:extLst>
              <a:ext uri="{FF2B5EF4-FFF2-40B4-BE49-F238E27FC236}">
                <a16:creationId xmlns:a16="http://schemas.microsoft.com/office/drawing/2014/main" id="{9FF3AEEE-34AD-4AB4-9102-4260AF79A980}"/>
              </a:ext>
            </a:extLst>
          </p:cNvPr>
          <p:cNvGrpSpPr/>
          <p:nvPr/>
        </p:nvGrpSpPr>
        <p:grpSpPr>
          <a:xfrm>
            <a:off x="632832" y="312441"/>
            <a:ext cx="2311138" cy="2707064"/>
            <a:chOff x="5403130" y="2938804"/>
            <a:chExt cx="2311138" cy="2707064"/>
          </a:xfrm>
        </p:grpSpPr>
        <p:grpSp>
          <p:nvGrpSpPr>
            <p:cNvPr id="6" name="Groupe 5">
              <a:extLst>
                <a:ext uri="{FF2B5EF4-FFF2-40B4-BE49-F238E27FC236}">
                  <a16:creationId xmlns:a16="http://schemas.microsoft.com/office/drawing/2014/main" id="{B23FE94D-F8B6-4128-9AA7-0438B2061B21}"/>
                </a:ext>
              </a:extLst>
            </p:cNvPr>
            <p:cNvGrpSpPr/>
            <p:nvPr/>
          </p:nvGrpSpPr>
          <p:grpSpPr>
            <a:xfrm>
              <a:off x="5444961" y="3007743"/>
              <a:ext cx="2224921" cy="2584314"/>
              <a:chOff x="5444961" y="3007743"/>
              <a:chExt cx="2224921" cy="2584314"/>
            </a:xfrm>
          </p:grpSpPr>
          <p:sp>
            <p:nvSpPr>
              <p:cNvPr id="21" name="Ellipse 20">
                <a:extLst>
                  <a:ext uri="{FF2B5EF4-FFF2-40B4-BE49-F238E27FC236}">
                    <a16:creationId xmlns:a16="http://schemas.microsoft.com/office/drawing/2014/main" id="{F0487EEB-CEA5-4151-ACAA-7DB53844EAE3}"/>
                  </a:ext>
                </a:extLst>
              </p:cNvPr>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82AA7AA-48C5-481C-A7CC-D09425C46665}"/>
                  </a:ext>
                </a:extLst>
              </p:cNvPr>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FF85707-11E4-49AC-A392-4F824BB2D70F}"/>
                  </a:ext>
                </a:extLst>
              </p:cNvPr>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8BDF74B-C402-4186-AA85-AE8F8346CA6D}"/>
                  </a:ext>
                </a:extLst>
              </p:cNvPr>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AB4929D9-D771-4895-BA78-B22D4A5E2E8D}"/>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A111C03C-9292-42AD-A037-31A1702FF622}"/>
                  </a:ext>
                </a:extLst>
              </p:cNvPr>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5D38787E-5FDA-4F92-93CC-6543F646E3ED}"/>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D610204D-7CA2-4DBF-972B-B7B8F56F3044}"/>
                  </a:ext>
                </a:extLst>
              </p:cNvPr>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a:extLst>
                <a:ext uri="{FF2B5EF4-FFF2-40B4-BE49-F238E27FC236}">
                  <a16:creationId xmlns:a16="http://schemas.microsoft.com/office/drawing/2014/main" id="{8AE9ED0D-852D-4D39-9D1B-07B2A3D6B914}"/>
                </a:ext>
              </a:extLst>
            </p:cNvPr>
            <p:cNvGrpSpPr/>
            <p:nvPr/>
          </p:nvGrpSpPr>
          <p:grpSpPr>
            <a:xfrm>
              <a:off x="5403130" y="2938804"/>
              <a:ext cx="2311138" cy="2707064"/>
              <a:chOff x="5403130" y="2938804"/>
              <a:chExt cx="2311138" cy="2707064"/>
            </a:xfrm>
          </p:grpSpPr>
          <p:sp>
            <p:nvSpPr>
              <p:cNvPr id="8" name="Ellipse 7">
                <a:extLst>
                  <a:ext uri="{FF2B5EF4-FFF2-40B4-BE49-F238E27FC236}">
                    <a16:creationId xmlns:a16="http://schemas.microsoft.com/office/drawing/2014/main" id="{BB493088-3937-4417-B05D-FE16CD6A2ED8}"/>
                  </a:ext>
                </a:extLst>
              </p:cNvPr>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C6764E3E-B52D-4EF9-AF2D-CEFCD52F55DC}"/>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9B5729BF-E1D3-48F9-A506-E1B5506D95CB}"/>
                  </a:ext>
                </a:extLst>
              </p:cNvPr>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076F726-1040-479D-857F-8C6F17F24175}"/>
                  </a:ext>
                </a:extLst>
              </p:cNvPr>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D431577-5B5E-429A-B0F6-C76E15D5197B}"/>
                  </a:ext>
                </a:extLst>
              </p:cNvPr>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BD080B1-A79A-4E5A-B185-70F0603869C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CE66647-8BC4-479D-89C4-BE1D5188AE3F}"/>
                  </a:ext>
                </a:extLst>
              </p:cNvPr>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3184244-78D5-4922-B97E-ECA57AD6BDAB}"/>
                  </a:ext>
                </a:extLst>
              </p:cNvPr>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E8405E0-5D8C-4764-9B30-B729B087F9BD}"/>
                  </a:ext>
                </a:extLst>
              </p:cNvPr>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849A18E-5BAC-48A3-86DA-0136CE59478A}"/>
                  </a:ext>
                </a:extLst>
              </p:cNvPr>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54557F3-1E14-478E-ABAC-75FC0B07B379}"/>
                  </a:ext>
                </a:extLst>
              </p:cNvPr>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4B812455-8B87-4A73-9118-4D86730D93A4}"/>
                  </a:ext>
                </a:extLst>
              </p:cNvPr>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7EB26F7-008D-4122-A48A-AFDEF9D01669}"/>
                  </a:ext>
                </a:extLst>
              </p:cNvPr>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29" name="Groupe 28">
            <a:extLst>
              <a:ext uri="{FF2B5EF4-FFF2-40B4-BE49-F238E27FC236}">
                <a16:creationId xmlns:a16="http://schemas.microsoft.com/office/drawing/2014/main" id="{BCD46708-BAB2-43DA-BF06-B0445016F7BB}"/>
              </a:ext>
            </a:extLst>
          </p:cNvPr>
          <p:cNvGrpSpPr/>
          <p:nvPr/>
        </p:nvGrpSpPr>
        <p:grpSpPr>
          <a:xfrm>
            <a:off x="8929857" y="219203"/>
            <a:ext cx="2638751" cy="3077865"/>
            <a:chOff x="5174894" y="2568003"/>
            <a:chExt cx="2638751" cy="3077865"/>
          </a:xfrm>
        </p:grpSpPr>
        <p:grpSp>
          <p:nvGrpSpPr>
            <p:cNvPr id="30" name="Groupe 29">
              <a:extLst>
                <a:ext uri="{FF2B5EF4-FFF2-40B4-BE49-F238E27FC236}">
                  <a16:creationId xmlns:a16="http://schemas.microsoft.com/office/drawing/2014/main" id="{B475657C-2588-4C57-899E-9913AD578C5F}"/>
                </a:ext>
              </a:extLst>
            </p:cNvPr>
            <p:cNvGrpSpPr/>
            <p:nvPr/>
          </p:nvGrpSpPr>
          <p:grpSpPr>
            <a:xfrm>
              <a:off x="5174894" y="2636942"/>
              <a:ext cx="2594365" cy="2955115"/>
              <a:chOff x="5174894" y="2636942"/>
              <a:chExt cx="2594365" cy="2955115"/>
            </a:xfrm>
          </p:grpSpPr>
          <p:sp>
            <p:nvSpPr>
              <p:cNvPr id="45" name="Ellipse 44">
                <a:extLst>
                  <a:ext uri="{FF2B5EF4-FFF2-40B4-BE49-F238E27FC236}">
                    <a16:creationId xmlns:a16="http://schemas.microsoft.com/office/drawing/2014/main" id="{1689B10C-9B03-4732-90D9-9CEF5A584AAC}"/>
                  </a:ext>
                </a:extLst>
              </p:cNvPr>
              <p:cNvSpPr/>
              <p:nvPr/>
            </p:nvSpPr>
            <p:spPr>
              <a:xfrm>
                <a:off x="6273704" y="263694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B7FE056D-8F21-4EB6-A5F6-FB8183AABC40}"/>
                  </a:ext>
                </a:extLst>
              </p:cNvPr>
              <p:cNvSpPr/>
              <p:nvPr/>
            </p:nvSpPr>
            <p:spPr>
              <a:xfrm>
                <a:off x="5624828" y="2643810"/>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9BDB10BC-7A5A-4CB6-88F1-B23404010F4D}"/>
                  </a:ext>
                </a:extLst>
              </p:cNvPr>
              <p:cNvSpPr/>
              <p:nvPr/>
            </p:nvSpPr>
            <p:spPr>
              <a:xfrm>
                <a:off x="6708124" y="385476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29D88116-76C9-4678-9A3A-CE8684AE80D9}"/>
                  </a:ext>
                </a:extLst>
              </p:cNvPr>
              <p:cNvSpPr/>
              <p:nvPr/>
            </p:nvSpPr>
            <p:spPr>
              <a:xfrm>
                <a:off x="6721085" y="3181532"/>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CF7DECCA-1683-41E1-870C-59EF34E987F1}"/>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1BFF1259-8B90-488F-8BB5-5D67815B53EF}"/>
                  </a:ext>
                </a:extLst>
              </p:cNvPr>
              <p:cNvSpPr/>
              <p:nvPr/>
            </p:nvSpPr>
            <p:spPr>
              <a:xfrm>
                <a:off x="5290589" y="4137345"/>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89522FC6-A081-48FF-9CC3-96BD4C8280F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2225AF9A-6E8D-4B80-ABDA-36D895AACA68}"/>
                  </a:ext>
                </a:extLst>
              </p:cNvPr>
              <p:cNvSpPr/>
              <p:nvPr/>
            </p:nvSpPr>
            <p:spPr>
              <a:xfrm>
                <a:off x="5174894" y="320548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01092E8F-076A-4906-A1BA-536288B4ADCE}"/>
                </a:ext>
              </a:extLst>
            </p:cNvPr>
            <p:cNvGrpSpPr/>
            <p:nvPr/>
          </p:nvGrpSpPr>
          <p:grpSpPr>
            <a:xfrm>
              <a:off x="5231575" y="2568003"/>
              <a:ext cx="2582070" cy="3077865"/>
              <a:chOff x="5231575" y="2568003"/>
              <a:chExt cx="2582070" cy="3077865"/>
            </a:xfrm>
          </p:grpSpPr>
          <p:sp>
            <p:nvSpPr>
              <p:cNvPr id="32" name="Ellipse 31">
                <a:extLst>
                  <a:ext uri="{FF2B5EF4-FFF2-40B4-BE49-F238E27FC236}">
                    <a16:creationId xmlns:a16="http://schemas.microsoft.com/office/drawing/2014/main" id="{489BC5C3-F57B-4618-AE47-C6462D5A3451}"/>
                  </a:ext>
                </a:extLst>
              </p:cNvPr>
              <p:cNvSpPr/>
              <p:nvPr/>
            </p:nvSpPr>
            <p:spPr>
              <a:xfrm>
                <a:off x="5231575" y="3791300"/>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16EF5BF1-538F-461A-95EF-4081A7EE0442}"/>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0464518A-F2D4-46E8-B0DD-7ABEFDB6B407}"/>
                  </a:ext>
                </a:extLst>
              </p:cNvPr>
              <p:cNvSpPr/>
              <p:nvPr/>
            </p:nvSpPr>
            <p:spPr>
              <a:xfrm>
                <a:off x="6765471" y="3489474"/>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87767B8D-F982-4826-AC72-2A80ACE34338}"/>
                  </a:ext>
                </a:extLst>
              </p:cNvPr>
              <p:cNvSpPr/>
              <p:nvPr/>
            </p:nvSpPr>
            <p:spPr>
              <a:xfrm>
                <a:off x="5333383" y="283509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265EEC27-8C9D-497A-92CA-09366A54DA57}"/>
                  </a:ext>
                </a:extLst>
              </p:cNvPr>
              <p:cNvSpPr/>
              <p:nvPr/>
            </p:nvSpPr>
            <p:spPr>
              <a:xfrm>
                <a:off x="6565151" y="2836669"/>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598D5229-C6AF-4D61-BEC0-7B29445614B9}"/>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2D608302-A926-4474-BBBF-5CAABA8BB401}"/>
                  </a:ext>
                </a:extLst>
              </p:cNvPr>
              <p:cNvSpPr/>
              <p:nvPr/>
            </p:nvSpPr>
            <p:spPr>
              <a:xfrm>
                <a:off x="5949266" y="2568003"/>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C1FC9D0-288A-4928-9260-105251A32CD9}"/>
                  </a:ext>
                </a:extLst>
              </p:cNvPr>
              <p:cNvSpPr/>
              <p:nvPr/>
            </p:nvSpPr>
            <p:spPr>
              <a:xfrm>
                <a:off x="6663663" y="448809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0163891D-F7A0-4FF9-B8B5-EDC4D7089E17}"/>
                  </a:ext>
                </a:extLst>
              </p:cNvPr>
              <p:cNvSpPr/>
              <p:nvPr/>
            </p:nvSpPr>
            <p:spPr>
              <a:xfrm>
                <a:off x="5588811" y="3796006"/>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7AFB791B-73BD-404F-80CF-C8DE7E92EDE8}"/>
                  </a:ext>
                </a:extLst>
              </p:cNvPr>
              <p:cNvSpPr/>
              <p:nvPr/>
            </p:nvSpPr>
            <p:spPr>
              <a:xfrm>
                <a:off x="6388791" y="351382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6496FD0C-F590-4238-9E07-08C146D0A0F0}"/>
                  </a:ext>
                </a:extLst>
              </p:cNvPr>
              <p:cNvSpPr/>
              <p:nvPr/>
            </p:nvSpPr>
            <p:spPr>
              <a:xfrm>
                <a:off x="6047778" y="4229644"/>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78FDEADC-AD95-41D7-B927-3A5978B4598E}"/>
                  </a:ext>
                </a:extLst>
              </p:cNvPr>
              <p:cNvSpPr/>
              <p:nvPr/>
            </p:nvSpPr>
            <p:spPr>
              <a:xfrm>
                <a:off x="5949266" y="3132037"/>
                <a:ext cx="1048174" cy="1194810"/>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55BC2859-E9C8-4F85-AFD5-A7053FC97C88}"/>
                  </a:ext>
                </a:extLst>
              </p:cNvPr>
              <p:cNvSpPr/>
              <p:nvPr/>
            </p:nvSpPr>
            <p:spPr>
              <a:xfrm>
                <a:off x="6039726" y="3797772"/>
                <a:ext cx="949661" cy="989003"/>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3" name="Flèche : droite 52">
            <a:extLst>
              <a:ext uri="{FF2B5EF4-FFF2-40B4-BE49-F238E27FC236}">
                <a16:creationId xmlns:a16="http://schemas.microsoft.com/office/drawing/2014/main" id="{0E046C0E-AEF9-4C8A-B2C5-3EC77CA50F19}"/>
              </a:ext>
            </a:extLst>
          </p:cNvPr>
          <p:cNvSpPr/>
          <p:nvPr/>
        </p:nvSpPr>
        <p:spPr>
          <a:xfrm>
            <a:off x="7845112" y="1781375"/>
            <a:ext cx="741156" cy="42222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4" name="Groupe 53">
            <a:extLst>
              <a:ext uri="{FF2B5EF4-FFF2-40B4-BE49-F238E27FC236}">
                <a16:creationId xmlns:a16="http://schemas.microsoft.com/office/drawing/2014/main" id="{E9297F43-A0EE-4559-834F-D08BFDEC1B89}"/>
              </a:ext>
            </a:extLst>
          </p:cNvPr>
          <p:cNvGrpSpPr/>
          <p:nvPr/>
        </p:nvGrpSpPr>
        <p:grpSpPr>
          <a:xfrm>
            <a:off x="5087888" y="219202"/>
            <a:ext cx="2449400" cy="2973661"/>
            <a:chOff x="5364244" y="2672207"/>
            <a:chExt cx="2449400" cy="2973661"/>
          </a:xfrm>
        </p:grpSpPr>
        <p:grpSp>
          <p:nvGrpSpPr>
            <p:cNvPr id="55" name="Groupe 54">
              <a:extLst>
                <a:ext uri="{FF2B5EF4-FFF2-40B4-BE49-F238E27FC236}">
                  <a16:creationId xmlns:a16="http://schemas.microsoft.com/office/drawing/2014/main" id="{5BE81EA7-6A23-4867-A612-91988B8F11D7}"/>
                </a:ext>
              </a:extLst>
            </p:cNvPr>
            <p:cNvGrpSpPr/>
            <p:nvPr/>
          </p:nvGrpSpPr>
          <p:grpSpPr>
            <a:xfrm>
              <a:off x="5364244" y="2741146"/>
              <a:ext cx="2405014" cy="2850911"/>
              <a:chOff x="5364244" y="2741146"/>
              <a:chExt cx="2405014" cy="2850911"/>
            </a:xfrm>
          </p:grpSpPr>
          <p:sp>
            <p:nvSpPr>
              <p:cNvPr id="70" name="Ellipse 69">
                <a:extLst>
                  <a:ext uri="{FF2B5EF4-FFF2-40B4-BE49-F238E27FC236}">
                    <a16:creationId xmlns:a16="http://schemas.microsoft.com/office/drawing/2014/main" id="{F0D0A126-BF8D-4343-9081-E10E0B3D9574}"/>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9588A068-60A5-42FB-AF27-D966F6C02E70}"/>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402CFA52-01E6-41CE-B11E-059605CEE82E}"/>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434A773F-E53E-4DE7-BE33-E7BB163725DB}"/>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07B470DE-7682-4C65-866F-1B48BA208D54}"/>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E06F5C85-B7B7-4FDA-8506-05469338C963}"/>
                  </a:ext>
                </a:extLst>
              </p:cNvPr>
              <p:cNvSpPr/>
              <p:nvPr/>
            </p:nvSpPr>
            <p:spPr>
              <a:xfrm>
                <a:off x="5462144" y="4223601"/>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D553200B-FF94-4063-8AB8-631F8B19E3DD}"/>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0CAEA5B0-15F5-4F3B-8CCE-5B9CD5D9C483}"/>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a:extLst>
                <a:ext uri="{FF2B5EF4-FFF2-40B4-BE49-F238E27FC236}">
                  <a16:creationId xmlns:a16="http://schemas.microsoft.com/office/drawing/2014/main" id="{241DBD34-5BD8-4DFE-9602-AECEE43CCC8B}"/>
                </a:ext>
              </a:extLst>
            </p:cNvPr>
            <p:cNvGrpSpPr/>
            <p:nvPr/>
          </p:nvGrpSpPr>
          <p:grpSpPr>
            <a:xfrm>
              <a:off x="5403130" y="2672207"/>
              <a:ext cx="2410514" cy="2973661"/>
              <a:chOff x="5403130" y="2672207"/>
              <a:chExt cx="2410514" cy="2973661"/>
            </a:xfrm>
          </p:grpSpPr>
          <p:sp>
            <p:nvSpPr>
              <p:cNvPr id="57" name="Ellipse 56">
                <a:extLst>
                  <a:ext uri="{FF2B5EF4-FFF2-40B4-BE49-F238E27FC236}">
                    <a16:creationId xmlns:a16="http://schemas.microsoft.com/office/drawing/2014/main" id="{9D17AAD0-9E1D-4C4E-A81D-93AED18F2ABC}"/>
                  </a:ext>
                </a:extLst>
              </p:cNvPr>
              <p:cNvSpPr/>
              <p:nvPr/>
            </p:nvSpPr>
            <p:spPr>
              <a:xfrm>
                <a:off x="5403130" y="3877556"/>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B1E4C4D6-28FA-443B-A522-A30F57C0D229}"/>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75729BFC-19A8-40BF-9519-CC1ECDE1AFA9}"/>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C813B48C-E334-4A7A-B2FB-D26BBBFA1259}"/>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0559874-9B9F-42DB-BFFB-3A28926E674F}"/>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70D58026-B152-4C1E-9445-34F903BF00A7}"/>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A71F0CBD-2985-4FC2-B712-AB185C7477F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34524576-1562-4C2C-B538-D3634F544877}"/>
                  </a:ext>
                </a:extLst>
              </p:cNvPr>
              <p:cNvSpPr/>
              <p:nvPr/>
            </p:nvSpPr>
            <p:spPr>
              <a:xfrm>
                <a:off x="6835218" y="457435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F5C43060-EFF2-49E0-BC22-4C98CE70F299}"/>
                  </a:ext>
                </a:extLst>
              </p:cNvPr>
              <p:cNvSpPr/>
              <p:nvPr/>
            </p:nvSpPr>
            <p:spPr>
              <a:xfrm>
                <a:off x="5760366" y="388226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C3B2CC16-04F3-4AF7-9C49-909C114A745A}"/>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958DF68C-0A25-4ECD-A9E6-44A8DFF3B2EA}"/>
                  </a:ext>
                </a:extLst>
              </p:cNvPr>
              <p:cNvSpPr/>
              <p:nvPr/>
            </p:nvSpPr>
            <p:spPr>
              <a:xfrm>
                <a:off x="6219333" y="4315900"/>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AC771F3E-3FB0-4059-90EA-7B81553C5EBD}"/>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8CAA37FF-D585-4829-83AB-688358924776}"/>
                  </a:ext>
                </a:extLst>
              </p:cNvPr>
              <p:cNvSpPr/>
              <p:nvPr/>
            </p:nvSpPr>
            <p:spPr>
              <a:xfrm>
                <a:off x="6211281" y="3884028"/>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78" name="Forme libre : forme 77">
            <a:extLst>
              <a:ext uri="{FF2B5EF4-FFF2-40B4-BE49-F238E27FC236}">
                <a16:creationId xmlns:a16="http://schemas.microsoft.com/office/drawing/2014/main" id="{AC63E10B-6767-4A6B-8197-6BCF04F43ED7}"/>
              </a:ext>
            </a:extLst>
          </p:cNvPr>
          <p:cNvSpPr/>
          <p:nvPr/>
        </p:nvSpPr>
        <p:spPr>
          <a:xfrm>
            <a:off x="2982686" y="2536371"/>
            <a:ext cx="6836228" cy="1804246"/>
          </a:xfrm>
          <a:custGeom>
            <a:avLst/>
            <a:gdLst>
              <a:gd name="connsiteX0" fmla="*/ 6836228 w 6836228"/>
              <a:gd name="connsiteY0" fmla="*/ 783772 h 1804246"/>
              <a:gd name="connsiteX1" fmla="*/ 2841171 w 6836228"/>
              <a:gd name="connsiteY1" fmla="*/ 1785258 h 1804246"/>
              <a:gd name="connsiteX2" fmla="*/ 0 w 6836228"/>
              <a:gd name="connsiteY2" fmla="*/ 0 h 1804246"/>
            </a:gdLst>
            <a:ahLst/>
            <a:cxnLst>
              <a:cxn ang="0">
                <a:pos x="connsiteX0" y="connsiteY0"/>
              </a:cxn>
              <a:cxn ang="0">
                <a:pos x="connsiteX1" y="connsiteY1"/>
              </a:cxn>
              <a:cxn ang="0">
                <a:pos x="connsiteX2" y="connsiteY2"/>
              </a:cxn>
            </a:cxnLst>
            <a:rect l="l" t="t" r="r" b="b"/>
            <a:pathLst>
              <a:path w="6836228" h="1804246">
                <a:moveTo>
                  <a:pt x="6836228" y="783772"/>
                </a:moveTo>
                <a:cubicBezTo>
                  <a:pt x="5408385" y="1349829"/>
                  <a:pt x="3980542" y="1915887"/>
                  <a:pt x="2841171" y="1785258"/>
                </a:cubicBezTo>
                <a:cubicBezTo>
                  <a:pt x="1701800" y="1654629"/>
                  <a:pt x="850900" y="827314"/>
                  <a:pt x="0" y="0"/>
                </a:cubicBezTo>
              </a:path>
            </a:pathLst>
          </a:custGeom>
          <a:noFill/>
          <a:ln w="762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a:extLst>
              <a:ext uri="{FF2B5EF4-FFF2-40B4-BE49-F238E27FC236}">
                <a16:creationId xmlns:a16="http://schemas.microsoft.com/office/drawing/2014/main" id="{388DB932-C7A2-421E-B838-B20B0F263EB3}"/>
              </a:ext>
            </a:extLst>
          </p:cNvPr>
          <p:cNvSpPr txBox="1"/>
          <p:nvPr/>
        </p:nvSpPr>
        <p:spPr>
          <a:xfrm>
            <a:off x="2821134" y="1019331"/>
            <a:ext cx="2078597" cy="769441"/>
          </a:xfrm>
          <a:prstGeom prst="rect">
            <a:avLst/>
          </a:prstGeom>
          <a:noFill/>
        </p:spPr>
        <p:txBody>
          <a:bodyPr wrap="square">
            <a:spAutoFit/>
          </a:bodyPr>
          <a:lstStyle/>
          <a:p>
            <a:pPr lvl="1" algn="ctr"/>
            <a:r>
              <a:rPr lang="en-GB" sz="4400" dirty="0"/>
              <a:t>∆PEP</a:t>
            </a:r>
          </a:p>
        </p:txBody>
      </p:sp>
      <p:cxnSp>
        <p:nvCxnSpPr>
          <p:cNvPr id="80" name="Connecteur droit avec flèche 79"/>
          <p:cNvCxnSpPr/>
          <p:nvPr/>
        </p:nvCxnSpPr>
        <p:spPr>
          <a:xfrm>
            <a:off x="3062940" y="1797176"/>
            <a:ext cx="189988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2584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0" y="3761745"/>
            <a:ext cx="5542125" cy="707886"/>
          </a:xfrm>
          <a:prstGeom prst="rect">
            <a:avLst/>
          </a:prstGeom>
          <a:noFill/>
        </p:spPr>
        <p:txBody>
          <a:bodyPr wrap="square" rtlCol="0">
            <a:spAutoFit/>
          </a:bodyPr>
          <a:lstStyle/>
          <a:p>
            <a:r>
              <a:rPr lang="fr-FR" sz="4000" dirty="0" err="1"/>
              <a:t>C</a:t>
            </a:r>
            <a:r>
              <a:rPr lang="fr-FR" sz="4000" baseline="-25000" dirty="0" err="1"/>
              <a:t>basse</a:t>
            </a:r>
            <a:r>
              <a:rPr lang="fr-FR" sz="4000" baseline="-25000" dirty="0"/>
              <a:t>-PEP</a:t>
            </a:r>
            <a:r>
              <a:rPr lang="fr-FR" sz="4000" dirty="0"/>
              <a:t>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31" name="Groupe 130">
            <a:extLst>
              <a:ext uri="{FF2B5EF4-FFF2-40B4-BE49-F238E27FC236}">
                <a16:creationId xmlns:a16="http://schemas.microsoft.com/office/drawing/2014/main" id="{D46224D5-F57D-4417-9F73-598E6A73922A}"/>
              </a:ext>
            </a:extLst>
          </p:cNvPr>
          <p:cNvGrpSpPr/>
          <p:nvPr/>
        </p:nvGrpSpPr>
        <p:grpSpPr>
          <a:xfrm>
            <a:off x="7677680" y="161860"/>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8" name="ZoneTexte 57">
            <a:extLst>
              <a:ext uri="{FF2B5EF4-FFF2-40B4-BE49-F238E27FC236}">
                <a16:creationId xmlns:a16="http://schemas.microsoft.com/office/drawing/2014/main" id="{6698D7DF-BFB0-4CB0-9E16-9794C94524AD}"/>
              </a:ext>
            </a:extLst>
          </p:cNvPr>
          <p:cNvSpPr txBox="1"/>
          <p:nvPr/>
        </p:nvSpPr>
        <p:spPr>
          <a:xfrm>
            <a:off x="7086958" y="3761745"/>
            <a:ext cx="5132647" cy="1323439"/>
          </a:xfrm>
          <a:prstGeom prst="rect">
            <a:avLst/>
          </a:prstGeom>
          <a:noFill/>
        </p:spPr>
        <p:txBody>
          <a:bodyPr wrap="square" rtlCol="0">
            <a:spAutoFit/>
          </a:bodyPr>
          <a:lstStyle/>
          <a:p>
            <a:r>
              <a:rPr lang="fr-FR" sz="4000" dirty="0"/>
              <a:t>C</a:t>
            </a:r>
            <a:r>
              <a:rPr lang="fr-FR" sz="4000" baseline="-25000" dirty="0"/>
              <a:t>REC</a:t>
            </a:r>
            <a:r>
              <a:rPr lang="fr-FR" sz="4000" dirty="0"/>
              <a:t> = 100 </a:t>
            </a:r>
            <a:r>
              <a:rPr lang="fr-FR" sz="2800" dirty="0"/>
              <a:t>ml</a:t>
            </a:r>
            <a:r>
              <a:rPr lang="fr-FR" sz="4000" dirty="0"/>
              <a:t> / 10 </a:t>
            </a:r>
            <a:r>
              <a:rPr lang="fr-FR" sz="2800" dirty="0"/>
              <a:t>cm H20 </a:t>
            </a:r>
          </a:p>
          <a:p>
            <a:r>
              <a:rPr lang="fr-FR" sz="2800" dirty="0"/>
              <a:t>	</a:t>
            </a:r>
            <a:r>
              <a:rPr lang="fr-FR" sz="4000" dirty="0"/>
              <a:t>= 10 </a:t>
            </a:r>
            <a:r>
              <a:rPr lang="fr-FR" sz="2800" dirty="0"/>
              <a:t>ml/cm H</a:t>
            </a:r>
            <a:r>
              <a:rPr lang="fr-FR" sz="2800" baseline="-25000" dirty="0"/>
              <a:t>2</a:t>
            </a:r>
            <a:r>
              <a:rPr lang="fr-FR" sz="2800" dirty="0"/>
              <a:t>O</a:t>
            </a:r>
          </a:p>
        </p:txBody>
      </p:sp>
      <p:sp>
        <p:nvSpPr>
          <p:cNvPr id="61" name="ZoneTexte 60">
            <a:extLst>
              <a:ext uri="{FF2B5EF4-FFF2-40B4-BE49-F238E27FC236}">
                <a16:creationId xmlns:a16="http://schemas.microsoft.com/office/drawing/2014/main" id="{8D49519F-257A-4833-B086-4DD54D4B31EC}"/>
              </a:ext>
            </a:extLst>
          </p:cNvPr>
          <p:cNvSpPr txBox="1"/>
          <p:nvPr/>
        </p:nvSpPr>
        <p:spPr>
          <a:xfrm>
            <a:off x="354027" y="3167390"/>
            <a:ext cx="2898599" cy="523220"/>
          </a:xfrm>
          <a:prstGeom prst="rect">
            <a:avLst/>
          </a:prstGeom>
          <a:noFill/>
        </p:spPr>
        <p:txBody>
          <a:bodyPr wrap="square" rtlCol="0">
            <a:spAutoFit/>
          </a:bodyPr>
          <a:lstStyle/>
          <a:p>
            <a:pPr algn="ctr"/>
            <a:r>
              <a:rPr lang="fr-FR" sz="2800" dirty="0">
                <a:solidFill>
                  <a:schemeClr val="tx2"/>
                </a:solidFill>
              </a:rPr>
              <a:t>PEP = 5 cm H</a:t>
            </a:r>
            <a:r>
              <a:rPr lang="fr-FR" sz="2800" baseline="-25000" dirty="0">
                <a:solidFill>
                  <a:schemeClr val="tx2"/>
                </a:solidFill>
              </a:rPr>
              <a:t>2</a:t>
            </a:r>
            <a:r>
              <a:rPr lang="fr-FR" sz="2800" dirty="0">
                <a:solidFill>
                  <a:schemeClr val="tx2"/>
                </a:solidFill>
              </a:rPr>
              <a:t>0</a:t>
            </a:r>
            <a:endParaRPr lang="fr-FR" dirty="0">
              <a:solidFill>
                <a:schemeClr val="tx2"/>
              </a:solidFill>
            </a:endParaRPr>
          </a:p>
        </p:txBody>
      </p:sp>
      <p:sp>
        <p:nvSpPr>
          <p:cNvPr id="62" name="ZoneTexte 61">
            <a:extLst>
              <a:ext uri="{FF2B5EF4-FFF2-40B4-BE49-F238E27FC236}">
                <a16:creationId xmlns:a16="http://schemas.microsoft.com/office/drawing/2014/main" id="{39553057-B12B-42C4-9915-7E37DBA290CE}"/>
              </a:ext>
            </a:extLst>
          </p:cNvPr>
          <p:cNvSpPr txBox="1"/>
          <p:nvPr/>
        </p:nvSpPr>
        <p:spPr>
          <a:xfrm>
            <a:off x="7454257" y="3120196"/>
            <a:ext cx="2898599" cy="523220"/>
          </a:xfrm>
          <a:prstGeom prst="rect">
            <a:avLst/>
          </a:prstGeom>
          <a:noFill/>
        </p:spPr>
        <p:txBody>
          <a:bodyPr wrap="square" rtlCol="0">
            <a:spAutoFit/>
          </a:bodyPr>
          <a:lstStyle/>
          <a:p>
            <a:pPr algn="ctr"/>
            <a:r>
              <a:rPr lang="fr-FR" sz="2800" dirty="0">
                <a:solidFill>
                  <a:schemeClr val="tx2"/>
                </a:solidFill>
              </a:rPr>
              <a:t>PEP = 15 cm H</a:t>
            </a:r>
            <a:r>
              <a:rPr lang="fr-FR" sz="2800" baseline="-25000" dirty="0">
                <a:solidFill>
                  <a:schemeClr val="tx2"/>
                </a:solidFill>
              </a:rPr>
              <a:t>2</a:t>
            </a:r>
            <a:r>
              <a:rPr lang="fr-FR" sz="2800" dirty="0">
                <a:solidFill>
                  <a:schemeClr val="tx2"/>
                </a:solidFill>
              </a:rPr>
              <a:t>0</a:t>
            </a:r>
            <a:endParaRPr lang="fr-FR" dirty="0">
              <a:solidFill>
                <a:schemeClr val="tx2"/>
              </a:solidFill>
            </a:endParaRPr>
          </a:p>
        </p:txBody>
      </p:sp>
    </p:spTree>
    <p:extLst>
      <p:ext uri="{BB962C8B-B14F-4D97-AF65-F5344CB8AC3E}">
        <p14:creationId xmlns:p14="http://schemas.microsoft.com/office/powerpoint/2010/main" val="1186056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0" y="3761745"/>
            <a:ext cx="5542125" cy="707886"/>
          </a:xfrm>
          <a:prstGeom prst="rect">
            <a:avLst/>
          </a:prstGeom>
          <a:noFill/>
        </p:spPr>
        <p:txBody>
          <a:bodyPr wrap="square" rtlCol="0">
            <a:spAutoFit/>
          </a:bodyPr>
          <a:lstStyle/>
          <a:p>
            <a:r>
              <a:rPr lang="fr-FR" sz="4000" dirty="0" err="1"/>
              <a:t>C</a:t>
            </a:r>
            <a:r>
              <a:rPr lang="fr-FR" sz="4000" baseline="-25000" dirty="0" err="1"/>
              <a:t>basse</a:t>
            </a:r>
            <a:r>
              <a:rPr lang="fr-FR" sz="4000" baseline="-25000" dirty="0"/>
              <a:t>-PEP</a:t>
            </a:r>
            <a:r>
              <a:rPr lang="fr-FR" sz="4000" dirty="0"/>
              <a:t>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31" name="Groupe 130">
            <a:extLst>
              <a:ext uri="{FF2B5EF4-FFF2-40B4-BE49-F238E27FC236}">
                <a16:creationId xmlns:a16="http://schemas.microsoft.com/office/drawing/2014/main" id="{D46224D5-F57D-4417-9F73-598E6A73922A}"/>
              </a:ext>
            </a:extLst>
          </p:cNvPr>
          <p:cNvGrpSpPr/>
          <p:nvPr/>
        </p:nvGrpSpPr>
        <p:grpSpPr>
          <a:xfrm>
            <a:off x="7677680" y="161860"/>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8" name="ZoneTexte 57">
            <a:extLst>
              <a:ext uri="{FF2B5EF4-FFF2-40B4-BE49-F238E27FC236}">
                <a16:creationId xmlns:a16="http://schemas.microsoft.com/office/drawing/2014/main" id="{6698D7DF-BFB0-4CB0-9E16-9794C94524AD}"/>
              </a:ext>
            </a:extLst>
          </p:cNvPr>
          <p:cNvSpPr txBox="1"/>
          <p:nvPr/>
        </p:nvSpPr>
        <p:spPr>
          <a:xfrm>
            <a:off x="7086958" y="3761745"/>
            <a:ext cx="5132647" cy="1323439"/>
          </a:xfrm>
          <a:prstGeom prst="rect">
            <a:avLst/>
          </a:prstGeom>
          <a:noFill/>
        </p:spPr>
        <p:txBody>
          <a:bodyPr wrap="square" rtlCol="0">
            <a:spAutoFit/>
          </a:bodyPr>
          <a:lstStyle/>
          <a:p>
            <a:r>
              <a:rPr lang="fr-FR" sz="4000" dirty="0"/>
              <a:t>C</a:t>
            </a:r>
            <a:r>
              <a:rPr lang="fr-FR" sz="4000" baseline="-25000" dirty="0"/>
              <a:t>REC</a:t>
            </a:r>
            <a:r>
              <a:rPr lang="fr-FR" sz="4000" dirty="0"/>
              <a:t> = 100 </a:t>
            </a:r>
            <a:r>
              <a:rPr lang="fr-FR" sz="2800" dirty="0"/>
              <a:t>ml</a:t>
            </a:r>
            <a:r>
              <a:rPr lang="fr-FR" sz="4000" dirty="0"/>
              <a:t> / 10 </a:t>
            </a:r>
            <a:r>
              <a:rPr lang="fr-FR" sz="2800" dirty="0"/>
              <a:t>cm H20 </a:t>
            </a:r>
          </a:p>
          <a:p>
            <a:r>
              <a:rPr lang="fr-FR" sz="2800" dirty="0"/>
              <a:t>	</a:t>
            </a:r>
            <a:r>
              <a:rPr lang="fr-FR" sz="4000" dirty="0"/>
              <a:t>= 10 </a:t>
            </a:r>
            <a:r>
              <a:rPr lang="fr-FR" sz="2800" dirty="0"/>
              <a:t>ml/cm H</a:t>
            </a:r>
            <a:r>
              <a:rPr lang="fr-FR" sz="2800" baseline="-25000" dirty="0"/>
              <a:t>2</a:t>
            </a:r>
            <a:r>
              <a:rPr lang="fr-FR" sz="2800" dirty="0"/>
              <a:t>O</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BBB813E-7195-4B93-8A52-64B87252872E}"/>
                  </a:ext>
                </a:extLst>
              </p:cNvPr>
              <p:cNvSpPr txBox="1"/>
              <p:nvPr/>
            </p:nvSpPr>
            <p:spPr>
              <a:xfrm>
                <a:off x="972197" y="5085184"/>
                <a:ext cx="10008790" cy="15463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r-FR" sz="4600" i="1" smtClean="0">
                              <a:solidFill>
                                <a:srgbClr val="FF0000"/>
                              </a:solidFill>
                              <a:latin typeface="Cambria Math" panose="02040503050406030204" pitchFamily="18" charset="0"/>
                            </a:rPr>
                          </m:ctrlPr>
                        </m:fPr>
                        <m:num>
                          <m:r>
                            <m:rPr>
                              <m:sty m:val="p"/>
                            </m:rPr>
                            <a:rPr lang="fr-FR" sz="4600" b="0" i="0" smtClean="0">
                              <a:solidFill>
                                <a:srgbClr val="FF0000"/>
                              </a:solidFill>
                              <a:latin typeface="Cambria Math" panose="02040503050406030204" pitchFamily="18" charset="0"/>
                            </a:rPr>
                            <m:t>Recruitment</m:t>
                          </m:r>
                        </m:num>
                        <m:den>
                          <m:r>
                            <m:rPr>
                              <m:sty m:val="p"/>
                            </m:rPr>
                            <a:rPr lang="fr-FR" sz="4600" b="0" i="0" smtClean="0">
                              <a:solidFill>
                                <a:srgbClr val="FF0000"/>
                              </a:solidFill>
                              <a:latin typeface="Cambria Math" panose="02040503050406030204" pitchFamily="18" charset="0"/>
                            </a:rPr>
                            <m:t>Inflation</m:t>
                          </m:r>
                        </m:den>
                      </m:f>
                      <m:r>
                        <a:rPr lang="fr-FR" sz="4600" i="0" smtClean="0">
                          <a:solidFill>
                            <a:srgbClr val="FF0000"/>
                          </a:solidFill>
                          <a:latin typeface="Cambria Math" panose="02040503050406030204" pitchFamily="18" charset="0"/>
                          <a:ea typeface="Cambria Math" panose="02040503050406030204" pitchFamily="18" charset="0"/>
                        </a:rPr>
                        <m:t>=</m:t>
                      </m:r>
                      <m:f>
                        <m:fPr>
                          <m:ctrlPr>
                            <a:rPr lang="fr-FR" sz="4600" i="1" smtClean="0">
                              <a:solidFill>
                                <a:srgbClr val="FF0000"/>
                              </a:solidFill>
                              <a:latin typeface="Cambria Math" panose="02040503050406030204" pitchFamily="18" charset="0"/>
                              <a:ea typeface="Cambria Math" panose="02040503050406030204" pitchFamily="18" charset="0"/>
                            </a:rPr>
                          </m:ctrlPr>
                        </m:fPr>
                        <m:num>
                          <m:r>
                            <m:rPr>
                              <m:sty m:val="p"/>
                            </m:rPr>
                            <a:rPr lang="fr-FR" sz="4600" b="0" i="0" smtClean="0">
                              <a:solidFill>
                                <a:srgbClr val="FF0000"/>
                              </a:solidFill>
                              <a:latin typeface="Cambria Math" panose="02040503050406030204" pitchFamily="18" charset="0"/>
                              <a:ea typeface="Cambria Math" panose="02040503050406030204" pitchFamily="18" charset="0"/>
                            </a:rPr>
                            <m:t>R</m:t>
                          </m:r>
                        </m:num>
                        <m:den>
                          <m:r>
                            <m:rPr>
                              <m:sty m:val="p"/>
                            </m:rPr>
                            <a:rPr lang="fr-FR" sz="4600" b="0" i="0" smtClean="0">
                              <a:solidFill>
                                <a:srgbClr val="FF0000"/>
                              </a:solidFill>
                              <a:latin typeface="Cambria Math" panose="02040503050406030204" pitchFamily="18" charset="0"/>
                              <a:ea typeface="Cambria Math" panose="02040503050406030204" pitchFamily="18" charset="0"/>
                            </a:rPr>
                            <m:t>I</m:t>
                          </m:r>
                        </m:den>
                      </m:f>
                      <m:r>
                        <a:rPr lang="fr-FR" sz="4600" b="0" i="0" smtClean="0">
                          <a:solidFill>
                            <a:srgbClr val="FF0000"/>
                          </a:solidFill>
                          <a:latin typeface="Cambria Math" panose="02040503050406030204" pitchFamily="18" charset="0"/>
                          <a:ea typeface="Cambria Math" panose="02040503050406030204" pitchFamily="18" charset="0"/>
                        </a:rPr>
                        <m:t>=</m:t>
                      </m:r>
                      <m:f>
                        <m:fPr>
                          <m:ctrlPr>
                            <a:rPr lang="fr-FR" sz="4600" i="1" smtClean="0">
                              <a:solidFill>
                                <a:srgbClr val="FF0000"/>
                              </a:solidFill>
                              <a:latin typeface="Cambria Math" panose="02040503050406030204" pitchFamily="18" charset="0"/>
                              <a:ea typeface="Cambria Math" panose="02040503050406030204" pitchFamily="18" charset="0"/>
                            </a:rPr>
                          </m:ctrlPr>
                        </m:fPr>
                        <m:num>
                          <m:sSub>
                            <m:sSubPr>
                              <m:ctrlPr>
                                <a:rPr lang="fr-FR" sz="4600" i="1" smtClean="0">
                                  <a:solidFill>
                                    <a:srgbClr val="FF0000"/>
                                  </a:solidFill>
                                  <a:latin typeface="Cambria Math" panose="02040503050406030204" pitchFamily="18" charset="0"/>
                                  <a:ea typeface="Cambria Math" panose="02040503050406030204" pitchFamily="18" charset="0"/>
                                </a:rPr>
                              </m:ctrlPr>
                            </m:sSubPr>
                            <m:e>
                              <m:r>
                                <m:rPr>
                                  <m:sty m:val="p"/>
                                </m:rPr>
                                <a:rPr lang="fr-FR" sz="4600" b="0" i="0" smtClean="0">
                                  <a:solidFill>
                                    <a:srgbClr val="FF0000"/>
                                  </a:solidFill>
                                  <a:latin typeface="Cambria Math" panose="02040503050406030204" pitchFamily="18" charset="0"/>
                                  <a:ea typeface="Cambria Math" panose="02040503050406030204" pitchFamily="18" charset="0"/>
                                </a:rPr>
                                <m:t>C</m:t>
                              </m:r>
                            </m:e>
                            <m:sub>
                              <m:r>
                                <m:rPr>
                                  <m:sty m:val="p"/>
                                </m:rPr>
                                <a:rPr lang="fr-FR" sz="4600" b="0" i="0" smtClean="0">
                                  <a:solidFill>
                                    <a:srgbClr val="FF0000"/>
                                  </a:solidFill>
                                  <a:latin typeface="Cambria Math" panose="02040503050406030204" pitchFamily="18" charset="0"/>
                                  <a:ea typeface="Cambria Math" panose="02040503050406030204" pitchFamily="18" charset="0"/>
                                </a:rPr>
                                <m:t>REC</m:t>
                              </m:r>
                            </m:sub>
                          </m:sSub>
                        </m:num>
                        <m:den>
                          <m:sSub>
                            <m:sSubPr>
                              <m:ctrlPr>
                                <a:rPr lang="fr-FR" sz="4600" i="1" smtClean="0">
                                  <a:solidFill>
                                    <a:srgbClr val="FF0000"/>
                                  </a:solidFill>
                                  <a:latin typeface="Cambria Math" panose="02040503050406030204" pitchFamily="18" charset="0"/>
                                  <a:ea typeface="Cambria Math" panose="02040503050406030204" pitchFamily="18" charset="0"/>
                                </a:rPr>
                              </m:ctrlPr>
                            </m:sSubPr>
                            <m:e>
                              <m:r>
                                <m:rPr>
                                  <m:sty m:val="p"/>
                                </m:rPr>
                                <a:rPr lang="fr-FR" sz="4600" b="0" i="0" smtClean="0">
                                  <a:solidFill>
                                    <a:srgbClr val="FF0000"/>
                                  </a:solidFill>
                                  <a:latin typeface="Cambria Math" panose="02040503050406030204" pitchFamily="18" charset="0"/>
                                  <a:ea typeface="Cambria Math" panose="02040503050406030204" pitchFamily="18" charset="0"/>
                                </a:rPr>
                                <m:t>C</m:t>
                              </m:r>
                            </m:e>
                            <m:sub>
                              <m:r>
                                <m:rPr>
                                  <m:sty m:val="p"/>
                                </m:rPr>
                                <a:rPr lang="fr-FR" sz="4600" b="0" i="0" smtClean="0">
                                  <a:solidFill>
                                    <a:srgbClr val="FF0000"/>
                                  </a:solidFill>
                                  <a:latin typeface="Cambria Math" panose="02040503050406030204" pitchFamily="18" charset="0"/>
                                  <a:ea typeface="Cambria Math" panose="02040503050406030204" pitchFamily="18" charset="0"/>
                                </a:rPr>
                                <m:t>basse</m:t>
                              </m:r>
                              <m:r>
                                <a:rPr lang="fr-FR" sz="4600" b="0" i="0" smtClean="0">
                                  <a:solidFill>
                                    <a:srgbClr val="FF0000"/>
                                  </a:solidFill>
                                  <a:latin typeface="Cambria Math" panose="02040503050406030204" pitchFamily="18" charset="0"/>
                                  <a:ea typeface="Cambria Math" panose="02040503050406030204" pitchFamily="18" charset="0"/>
                                </a:rPr>
                                <m:t> </m:t>
                              </m:r>
                              <m:r>
                                <m:rPr>
                                  <m:sty m:val="p"/>
                                </m:rPr>
                                <a:rPr lang="fr-FR" sz="4600" b="0" i="0" smtClean="0">
                                  <a:solidFill>
                                    <a:srgbClr val="FF0000"/>
                                  </a:solidFill>
                                  <a:latin typeface="Cambria Math" panose="02040503050406030204" pitchFamily="18" charset="0"/>
                                  <a:ea typeface="Cambria Math" panose="02040503050406030204" pitchFamily="18" charset="0"/>
                                </a:rPr>
                                <m:t>PEP</m:t>
                              </m:r>
                            </m:sub>
                          </m:sSub>
                        </m:den>
                      </m:f>
                    </m:oMath>
                  </m:oMathPara>
                </a14:m>
                <a:endParaRPr lang="fr-FR" sz="4600" dirty="0">
                  <a:solidFill>
                    <a:srgbClr val="FF0000"/>
                  </a:solidFill>
                </a:endParaRPr>
              </a:p>
            </p:txBody>
          </p:sp>
        </mc:Choice>
        <mc:Fallback xmlns="">
          <p:sp>
            <p:nvSpPr>
              <p:cNvPr id="3" name="ZoneTexte 2">
                <a:extLst>
                  <a:ext uri="{FF2B5EF4-FFF2-40B4-BE49-F238E27FC236}">
                    <a16:creationId xmlns:a16="http://schemas.microsoft.com/office/drawing/2014/main" id="{3BBB813E-7195-4B93-8A52-64B87252872E}"/>
                  </a:ext>
                </a:extLst>
              </p:cNvPr>
              <p:cNvSpPr txBox="1">
                <a:spLocks noRot="1" noChangeAspect="1" noMove="1" noResize="1" noEditPoints="1" noAdjustHandles="1" noChangeArrowheads="1" noChangeShapeType="1" noTextEdit="1"/>
              </p:cNvSpPr>
              <p:nvPr/>
            </p:nvSpPr>
            <p:spPr>
              <a:xfrm>
                <a:off x="972197" y="5085184"/>
                <a:ext cx="10008790" cy="1546385"/>
              </a:xfrm>
              <a:prstGeom prst="rect">
                <a:avLst/>
              </a:prstGeom>
              <a:blipFill>
                <a:blip r:embed="rId3"/>
                <a:stretch>
                  <a:fillRect/>
                </a:stretch>
              </a:blipFill>
            </p:spPr>
            <p:txBody>
              <a:bodyPr/>
              <a:lstStyle/>
              <a:p>
                <a:r>
                  <a:rPr lang="fr-FR">
                    <a:noFill/>
                  </a:rPr>
                  <a:t> </a:t>
                </a:r>
              </a:p>
            </p:txBody>
          </p:sp>
        </mc:Fallback>
      </mc:AlternateContent>
      <p:sp>
        <p:nvSpPr>
          <p:cNvPr id="61" name="ZoneTexte 60">
            <a:extLst>
              <a:ext uri="{FF2B5EF4-FFF2-40B4-BE49-F238E27FC236}">
                <a16:creationId xmlns:a16="http://schemas.microsoft.com/office/drawing/2014/main" id="{8D49519F-257A-4833-B086-4DD54D4B31EC}"/>
              </a:ext>
            </a:extLst>
          </p:cNvPr>
          <p:cNvSpPr txBox="1"/>
          <p:nvPr/>
        </p:nvSpPr>
        <p:spPr>
          <a:xfrm>
            <a:off x="354027" y="3167390"/>
            <a:ext cx="2898599" cy="523220"/>
          </a:xfrm>
          <a:prstGeom prst="rect">
            <a:avLst/>
          </a:prstGeom>
          <a:noFill/>
        </p:spPr>
        <p:txBody>
          <a:bodyPr wrap="square" rtlCol="0">
            <a:spAutoFit/>
          </a:bodyPr>
          <a:lstStyle/>
          <a:p>
            <a:pPr algn="ctr"/>
            <a:r>
              <a:rPr lang="fr-FR" sz="2800" dirty="0">
                <a:solidFill>
                  <a:schemeClr val="tx2"/>
                </a:solidFill>
              </a:rPr>
              <a:t>PEP = 5 cm H</a:t>
            </a:r>
            <a:r>
              <a:rPr lang="fr-FR" sz="2800" baseline="-25000" dirty="0">
                <a:solidFill>
                  <a:schemeClr val="tx2"/>
                </a:solidFill>
              </a:rPr>
              <a:t>2</a:t>
            </a:r>
            <a:r>
              <a:rPr lang="fr-FR" sz="2800" dirty="0">
                <a:solidFill>
                  <a:schemeClr val="tx2"/>
                </a:solidFill>
              </a:rPr>
              <a:t>0</a:t>
            </a:r>
            <a:endParaRPr lang="fr-FR" dirty="0">
              <a:solidFill>
                <a:schemeClr val="tx2"/>
              </a:solidFill>
            </a:endParaRPr>
          </a:p>
        </p:txBody>
      </p:sp>
      <p:sp>
        <p:nvSpPr>
          <p:cNvPr id="62" name="ZoneTexte 61">
            <a:extLst>
              <a:ext uri="{FF2B5EF4-FFF2-40B4-BE49-F238E27FC236}">
                <a16:creationId xmlns:a16="http://schemas.microsoft.com/office/drawing/2014/main" id="{39553057-B12B-42C4-9915-7E37DBA290CE}"/>
              </a:ext>
            </a:extLst>
          </p:cNvPr>
          <p:cNvSpPr txBox="1"/>
          <p:nvPr/>
        </p:nvSpPr>
        <p:spPr>
          <a:xfrm>
            <a:off x="7454257" y="3120196"/>
            <a:ext cx="2898599" cy="523220"/>
          </a:xfrm>
          <a:prstGeom prst="rect">
            <a:avLst/>
          </a:prstGeom>
          <a:noFill/>
        </p:spPr>
        <p:txBody>
          <a:bodyPr wrap="square" rtlCol="0">
            <a:spAutoFit/>
          </a:bodyPr>
          <a:lstStyle/>
          <a:p>
            <a:pPr algn="ctr"/>
            <a:r>
              <a:rPr lang="fr-FR" sz="2800" dirty="0">
                <a:solidFill>
                  <a:schemeClr val="tx2"/>
                </a:solidFill>
              </a:rPr>
              <a:t>PEP = 15 cm H</a:t>
            </a:r>
            <a:r>
              <a:rPr lang="fr-FR" sz="2800" baseline="-25000" dirty="0">
                <a:solidFill>
                  <a:schemeClr val="tx2"/>
                </a:solidFill>
              </a:rPr>
              <a:t>2</a:t>
            </a:r>
            <a:r>
              <a:rPr lang="fr-FR" sz="2800" dirty="0">
                <a:solidFill>
                  <a:schemeClr val="tx2"/>
                </a:solidFill>
              </a:rPr>
              <a:t>0</a:t>
            </a:r>
            <a:endParaRPr lang="fr-FR" dirty="0">
              <a:solidFill>
                <a:schemeClr val="tx2"/>
              </a:solidFill>
            </a:endParaRPr>
          </a:p>
        </p:txBody>
      </p:sp>
    </p:spTree>
    <p:extLst>
      <p:ext uri="{BB962C8B-B14F-4D97-AF65-F5344CB8AC3E}">
        <p14:creationId xmlns:p14="http://schemas.microsoft.com/office/powerpoint/2010/main" val="40238307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337850" y="3761745"/>
            <a:ext cx="5542125" cy="707886"/>
          </a:xfrm>
          <a:prstGeom prst="rect">
            <a:avLst/>
          </a:prstGeom>
          <a:noFill/>
        </p:spPr>
        <p:txBody>
          <a:bodyPr wrap="square" rtlCol="0">
            <a:spAutoFit/>
          </a:bodyPr>
          <a:lstStyle/>
          <a:p>
            <a:r>
              <a:rPr lang="fr-FR" sz="4000" dirty="0" err="1"/>
              <a:t>C</a:t>
            </a:r>
            <a:r>
              <a:rPr lang="fr-FR" sz="4000" baseline="-25000" dirty="0" err="1"/>
              <a:t>basse</a:t>
            </a:r>
            <a:r>
              <a:rPr lang="fr-FR" sz="4000" baseline="-25000" dirty="0"/>
              <a:t>-PEP</a:t>
            </a:r>
            <a:r>
              <a:rPr lang="fr-FR" sz="4000" dirty="0"/>
              <a:t> = 30 </a:t>
            </a:r>
            <a:r>
              <a:rPr lang="fr-FR" sz="2800" dirty="0"/>
              <a:t>ml/cm H</a:t>
            </a:r>
            <a:r>
              <a:rPr lang="fr-FR" sz="2800" baseline="-25000" dirty="0"/>
              <a:t>2</a:t>
            </a:r>
            <a:r>
              <a:rPr lang="fr-FR" sz="2800" dirty="0"/>
              <a:t>O</a:t>
            </a:r>
          </a:p>
        </p:txBody>
      </p:sp>
      <p:grpSp>
        <p:nvGrpSpPr>
          <p:cNvPr id="57" name="Groupe 56"/>
          <p:cNvGrpSpPr/>
          <p:nvPr/>
        </p:nvGrpSpPr>
        <p:grpSpPr>
          <a:xfrm>
            <a:off x="632832" y="312441"/>
            <a:ext cx="2311138" cy="2707064"/>
            <a:chOff x="5403130" y="2938804"/>
            <a:chExt cx="2311138" cy="2707064"/>
          </a:xfrm>
        </p:grpSpPr>
        <p:grpSp>
          <p:nvGrpSpPr>
            <p:cNvPr id="55" name="Groupe 54"/>
            <p:cNvGrpSpPr/>
            <p:nvPr/>
          </p:nvGrpSpPr>
          <p:grpSpPr>
            <a:xfrm>
              <a:off x="5444961" y="3007743"/>
              <a:ext cx="2224921" cy="2584314"/>
              <a:chOff x="5444961" y="3007743"/>
              <a:chExt cx="2224921" cy="2584314"/>
            </a:xfrm>
          </p:grpSpPr>
          <p:sp>
            <p:nvSpPr>
              <p:cNvPr id="47" name="Ellipse 46"/>
              <p:cNvSpPr/>
              <p:nvPr/>
            </p:nvSpPr>
            <p:spPr>
              <a:xfrm>
                <a:off x="6543771" y="300774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5894895" y="3014611"/>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6978191" y="422556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6991152" y="3552333"/>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462144" y="4223602"/>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444961" y="357629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p:cNvGrpSpPr/>
            <p:nvPr/>
          </p:nvGrpSpPr>
          <p:grpSpPr>
            <a:xfrm>
              <a:off x="5403130" y="2938804"/>
              <a:ext cx="2311138" cy="2707064"/>
              <a:chOff x="5403130" y="2938804"/>
              <a:chExt cx="2311138" cy="2707064"/>
            </a:xfrm>
          </p:grpSpPr>
          <p:sp>
            <p:nvSpPr>
              <p:cNvPr id="34" name="Ellipse 33"/>
              <p:cNvSpPr/>
              <p:nvPr/>
            </p:nvSpPr>
            <p:spPr>
              <a:xfrm>
                <a:off x="5403130" y="3877557"/>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7035538" y="3860275"/>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5603450" y="320589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835218" y="3207470"/>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219333" y="2938804"/>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683521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5760366" y="388226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6658858" y="388462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219333" y="4315901"/>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6219333" y="3502838"/>
                <a:ext cx="678730" cy="829558"/>
              </a:xfrm>
              <a:prstGeom prst="ellipse">
                <a:avLst/>
              </a:prstGeom>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211281" y="388402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31" name="Groupe 130">
            <a:extLst>
              <a:ext uri="{FF2B5EF4-FFF2-40B4-BE49-F238E27FC236}">
                <a16:creationId xmlns:a16="http://schemas.microsoft.com/office/drawing/2014/main" id="{D46224D5-F57D-4417-9F73-598E6A73922A}"/>
              </a:ext>
            </a:extLst>
          </p:cNvPr>
          <p:cNvGrpSpPr/>
          <p:nvPr/>
        </p:nvGrpSpPr>
        <p:grpSpPr>
          <a:xfrm>
            <a:off x="7677680" y="161860"/>
            <a:ext cx="2449400" cy="2973661"/>
            <a:chOff x="5364244" y="2672207"/>
            <a:chExt cx="2449400" cy="2973661"/>
          </a:xfrm>
        </p:grpSpPr>
        <p:grpSp>
          <p:nvGrpSpPr>
            <p:cNvPr id="132" name="Groupe 131">
              <a:extLst>
                <a:ext uri="{FF2B5EF4-FFF2-40B4-BE49-F238E27FC236}">
                  <a16:creationId xmlns:a16="http://schemas.microsoft.com/office/drawing/2014/main" id="{9293D771-922D-4DEF-A15E-99A5FBA770A4}"/>
                </a:ext>
              </a:extLst>
            </p:cNvPr>
            <p:cNvGrpSpPr/>
            <p:nvPr/>
          </p:nvGrpSpPr>
          <p:grpSpPr>
            <a:xfrm>
              <a:off x="5364244" y="2741146"/>
              <a:ext cx="2405014" cy="2850911"/>
              <a:chOff x="5364244" y="2741146"/>
              <a:chExt cx="2405014" cy="2850911"/>
            </a:xfrm>
          </p:grpSpPr>
          <p:sp>
            <p:nvSpPr>
              <p:cNvPr id="147" name="Ellipse 146">
                <a:extLst>
                  <a:ext uri="{FF2B5EF4-FFF2-40B4-BE49-F238E27FC236}">
                    <a16:creationId xmlns:a16="http://schemas.microsoft.com/office/drawing/2014/main" id="{619D1821-F3D0-4A43-9257-12CC1E5D648E}"/>
                  </a:ext>
                </a:extLst>
              </p:cNvPr>
              <p:cNvSpPr/>
              <p:nvPr/>
            </p:nvSpPr>
            <p:spPr>
              <a:xfrm>
                <a:off x="6463054" y="274114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5E8DD5D-F7E3-45C9-AAC7-A1C90D312391}"/>
                  </a:ext>
                </a:extLst>
              </p:cNvPr>
              <p:cNvSpPr/>
              <p:nvPr/>
            </p:nvSpPr>
            <p:spPr>
              <a:xfrm>
                <a:off x="5814178" y="2748014"/>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D68AE634-B290-4714-9E48-0847C79765A2}"/>
                  </a:ext>
                </a:extLst>
              </p:cNvPr>
              <p:cNvSpPr/>
              <p:nvPr/>
            </p:nvSpPr>
            <p:spPr>
              <a:xfrm>
                <a:off x="6897474" y="395896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5BC72BA-0084-40E5-BA78-ED2B30D01EDE}"/>
                  </a:ext>
                </a:extLst>
              </p:cNvPr>
              <p:cNvSpPr/>
              <p:nvPr/>
            </p:nvSpPr>
            <p:spPr>
              <a:xfrm>
                <a:off x="6910435" y="3285736"/>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3C4A958-2876-47A7-9B54-F4A803ADD922}"/>
                  </a:ext>
                </a:extLst>
              </p:cNvPr>
              <p:cNvSpPr/>
              <p:nvPr/>
            </p:nvSpPr>
            <p:spPr>
              <a:xfrm>
                <a:off x="6524527" y="4758968"/>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A735F2BE-9863-42F1-BA4C-CDDF2016CBE4}"/>
                  </a:ext>
                </a:extLst>
              </p:cNvPr>
              <p:cNvSpPr/>
              <p:nvPr/>
            </p:nvSpPr>
            <p:spPr>
              <a:xfrm>
                <a:off x="5462144" y="4223601"/>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CBED5C1-A9FD-46E7-A6A7-6A0034459C8A}"/>
                  </a:ext>
                </a:extLst>
              </p:cNvPr>
              <p:cNvSpPr/>
              <p:nvPr/>
            </p:nvSpPr>
            <p:spPr>
              <a:xfrm>
                <a:off x="5911391" y="4762499"/>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89675DA-9B93-40DD-985D-F8ADDC45C4B1}"/>
                  </a:ext>
                </a:extLst>
              </p:cNvPr>
              <p:cNvSpPr/>
              <p:nvPr/>
            </p:nvSpPr>
            <p:spPr>
              <a:xfrm>
                <a:off x="5364244" y="330969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CC9D3055-93E1-45F9-83BF-1D46526284FB}"/>
                </a:ext>
              </a:extLst>
            </p:cNvPr>
            <p:cNvGrpSpPr/>
            <p:nvPr/>
          </p:nvGrpSpPr>
          <p:grpSpPr>
            <a:xfrm>
              <a:off x="5403130" y="2672207"/>
              <a:ext cx="2410514" cy="2973661"/>
              <a:chOff x="5403130" y="2672207"/>
              <a:chExt cx="2410514" cy="2973661"/>
            </a:xfrm>
          </p:grpSpPr>
          <p:sp>
            <p:nvSpPr>
              <p:cNvPr id="134" name="Ellipse 133">
                <a:extLst>
                  <a:ext uri="{FF2B5EF4-FFF2-40B4-BE49-F238E27FC236}">
                    <a16:creationId xmlns:a16="http://schemas.microsoft.com/office/drawing/2014/main" id="{8D7EBA90-7852-446B-9F8A-900C7F94FF38}"/>
                  </a:ext>
                </a:extLst>
              </p:cNvPr>
              <p:cNvSpPr/>
              <p:nvPr/>
            </p:nvSpPr>
            <p:spPr>
              <a:xfrm>
                <a:off x="5403130" y="3877556"/>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6A33EA3C-C1FB-4EFD-B707-7CC8C734120F}"/>
                  </a:ext>
                </a:extLst>
              </p:cNvPr>
              <p:cNvSpPr/>
              <p:nvPr/>
            </p:nvSpPr>
            <p:spPr>
              <a:xfrm>
                <a:off x="6219333" y="4816310"/>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A94182E8-A31B-424B-A73D-16A81F3C2790}"/>
                  </a:ext>
                </a:extLst>
              </p:cNvPr>
              <p:cNvSpPr/>
              <p:nvPr/>
            </p:nvSpPr>
            <p:spPr>
              <a:xfrm>
                <a:off x="6954821" y="3593678"/>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5596A55-1E74-41C9-84B8-002FBA4218F8}"/>
                  </a:ext>
                </a:extLst>
              </p:cNvPr>
              <p:cNvSpPr/>
              <p:nvPr/>
            </p:nvSpPr>
            <p:spPr>
              <a:xfrm>
                <a:off x="5522733" y="293930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2F6F1B6-8868-4B41-8305-F6163D067615}"/>
                  </a:ext>
                </a:extLst>
              </p:cNvPr>
              <p:cNvSpPr/>
              <p:nvPr/>
            </p:nvSpPr>
            <p:spPr>
              <a:xfrm>
                <a:off x="6754501" y="2940873"/>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46A9ED1-50ED-4B14-9669-763DDE81D58F}"/>
                  </a:ext>
                </a:extLst>
              </p:cNvPr>
              <p:cNvSpPr/>
              <p:nvPr/>
            </p:nvSpPr>
            <p:spPr>
              <a:xfrm>
                <a:off x="5603448" y="4574353"/>
                <a:ext cx="678730" cy="829558"/>
              </a:xfrm>
              <a:prstGeom prst="ellipse">
                <a:avLst/>
              </a:prstGeom>
              <a:solidFill>
                <a:schemeClr val="bg2">
                  <a:lumMod val="5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21B1F772-4FBF-43F4-856D-2881E7436988}"/>
                  </a:ext>
                </a:extLst>
              </p:cNvPr>
              <p:cNvSpPr/>
              <p:nvPr/>
            </p:nvSpPr>
            <p:spPr>
              <a:xfrm>
                <a:off x="6138616" y="2672207"/>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20586F1-8180-46C8-8430-7B7F52783733}"/>
                  </a:ext>
                </a:extLst>
              </p:cNvPr>
              <p:cNvSpPr/>
              <p:nvPr/>
            </p:nvSpPr>
            <p:spPr>
              <a:xfrm>
                <a:off x="6835218" y="457435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C1A624B-19A5-48C0-8FA1-6CC35838E9FC}"/>
                  </a:ext>
                </a:extLst>
              </p:cNvPr>
              <p:cNvSpPr/>
              <p:nvPr/>
            </p:nvSpPr>
            <p:spPr>
              <a:xfrm>
                <a:off x="5760366" y="3882262"/>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BA1E494A-36CB-4384-AB78-D10EB8B149FF}"/>
                  </a:ext>
                </a:extLst>
              </p:cNvPr>
              <p:cNvSpPr/>
              <p:nvPr/>
            </p:nvSpPr>
            <p:spPr>
              <a:xfrm>
                <a:off x="6578141" y="361803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6162D3A-C7DE-4125-86A1-F101BBF22167}"/>
                  </a:ext>
                </a:extLst>
              </p:cNvPr>
              <p:cNvSpPr/>
              <p:nvPr/>
            </p:nvSpPr>
            <p:spPr>
              <a:xfrm>
                <a:off x="6219333" y="4315900"/>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53A5B7F-EEFB-43AA-A3CA-7B5FCFD88173}"/>
                  </a:ext>
                </a:extLst>
              </p:cNvPr>
              <p:cNvSpPr/>
              <p:nvPr/>
            </p:nvSpPr>
            <p:spPr>
              <a:xfrm>
                <a:off x="6138616" y="3236241"/>
                <a:ext cx="858823" cy="1096155"/>
              </a:xfrm>
              <a:prstGeom prst="ellipse">
                <a:avLst/>
              </a:prstGeom>
              <a:solidFill>
                <a:srgbClr val="7C9CD6"/>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320CA4E-5641-4418-85E1-4D29216F892C}"/>
                  </a:ext>
                </a:extLst>
              </p:cNvPr>
              <p:cNvSpPr/>
              <p:nvPr/>
            </p:nvSpPr>
            <p:spPr>
              <a:xfrm>
                <a:off x="6211281" y="3884028"/>
                <a:ext cx="778106" cy="907341"/>
              </a:xfrm>
              <a:prstGeom prst="ellipse">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58" name="ZoneTexte 57">
            <a:extLst>
              <a:ext uri="{FF2B5EF4-FFF2-40B4-BE49-F238E27FC236}">
                <a16:creationId xmlns:a16="http://schemas.microsoft.com/office/drawing/2014/main" id="{6698D7DF-BFB0-4CB0-9E16-9794C94524AD}"/>
              </a:ext>
            </a:extLst>
          </p:cNvPr>
          <p:cNvSpPr txBox="1"/>
          <p:nvPr/>
        </p:nvSpPr>
        <p:spPr>
          <a:xfrm>
            <a:off x="7086958" y="3761745"/>
            <a:ext cx="5132647" cy="1323439"/>
          </a:xfrm>
          <a:prstGeom prst="rect">
            <a:avLst/>
          </a:prstGeom>
          <a:noFill/>
        </p:spPr>
        <p:txBody>
          <a:bodyPr wrap="square" rtlCol="0">
            <a:spAutoFit/>
          </a:bodyPr>
          <a:lstStyle/>
          <a:p>
            <a:r>
              <a:rPr lang="fr-FR" sz="4000" dirty="0"/>
              <a:t>C</a:t>
            </a:r>
            <a:r>
              <a:rPr lang="fr-FR" sz="4000" baseline="-25000" dirty="0"/>
              <a:t>REC</a:t>
            </a:r>
            <a:r>
              <a:rPr lang="fr-FR" sz="4000" dirty="0"/>
              <a:t> = 100 </a:t>
            </a:r>
            <a:r>
              <a:rPr lang="fr-FR" sz="2800" dirty="0"/>
              <a:t>ml</a:t>
            </a:r>
            <a:r>
              <a:rPr lang="fr-FR" sz="4000" dirty="0"/>
              <a:t> / 10 </a:t>
            </a:r>
            <a:r>
              <a:rPr lang="fr-FR" sz="2800" dirty="0"/>
              <a:t>cm H20 </a:t>
            </a:r>
          </a:p>
          <a:p>
            <a:r>
              <a:rPr lang="fr-FR" sz="2800" dirty="0"/>
              <a:t>	</a:t>
            </a:r>
            <a:r>
              <a:rPr lang="fr-FR" sz="4000" dirty="0"/>
              <a:t>= 10 </a:t>
            </a:r>
            <a:r>
              <a:rPr lang="fr-FR" sz="2800" dirty="0"/>
              <a:t>ml/cm H</a:t>
            </a:r>
            <a:r>
              <a:rPr lang="fr-FR" sz="2800" baseline="-25000" dirty="0"/>
              <a:t>2</a:t>
            </a:r>
            <a:r>
              <a:rPr lang="fr-FR" sz="2800" dirty="0"/>
              <a:t>O</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BBB813E-7195-4B93-8A52-64B87252872E}"/>
                  </a:ext>
                </a:extLst>
              </p:cNvPr>
              <p:cNvSpPr txBox="1"/>
              <p:nvPr/>
            </p:nvSpPr>
            <p:spPr>
              <a:xfrm>
                <a:off x="975858" y="4909050"/>
                <a:ext cx="10008790" cy="14752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r-FR" sz="4800" i="1" smtClean="0">
                              <a:solidFill>
                                <a:srgbClr val="FF0000"/>
                              </a:solidFill>
                              <a:latin typeface="Cambria Math" panose="02040503050406030204" pitchFamily="18" charset="0"/>
                            </a:rPr>
                          </m:ctrlPr>
                        </m:fPr>
                        <m:num>
                          <m:r>
                            <m:rPr>
                              <m:sty m:val="p"/>
                            </m:rPr>
                            <a:rPr lang="fr-FR" sz="4800" b="0" i="0" smtClean="0">
                              <a:solidFill>
                                <a:srgbClr val="FF0000"/>
                              </a:solidFill>
                              <a:latin typeface="Cambria Math" panose="02040503050406030204" pitchFamily="18" charset="0"/>
                            </a:rPr>
                            <m:t>R</m:t>
                          </m:r>
                        </m:num>
                        <m:den>
                          <m:r>
                            <m:rPr>
                              <m:sty m:val="p"/>
                            </m:rPr>
                            <a:rPr lang="fr-FR" sz="4800" b="0" i="0" smtClean="0">
                              <a:solidFill>
                                <a:srgbClr val="FF0000"/>
                              </a:solidFill>
                              <a:latin typeface="Cambria Math" panose="02040503050406030204" pitchFamily="18" charset="0"/>
                            </a:rPr>
                            <m:t>I</m:t>
                          </m:r>
                        </m:den>
                      </m:f>
                      <m:r>
                        <a:rPr lang="fr-FR" sz="4800" i="0" smtClean="0">
                          <a:solidFill>
                            <a:srgbClr val="FF0000"/>
                          </a:solidFill>
                          <a:latin typeface="Cambria Math" panose="02040503050406030204" pitchFamily="18" charset="0"/>
                          <a:ea typeface="Cambria Math" panose="02040503050406030204" pitchFamily="18" charset="0"/>
                        </a:rPr>
                        <m:t>=</m:t>
                      </m:r>
                      <m:r>
                        <a:rPr lang="fr-FR" sz="4800" b="0" i="0" smtClean="0">
                          <a:solidFill>
                            <a:srgbClr val="FF0000"/>
                          </a:solidFill>
                          <a:latin typeface="Cambria Math" panose="02040503050406030204" pitchFamily="18" charset="0"/>
                          <a:ea typeface="Cambria Math" panose="02040503050406030204" pitchFamily="18" charset="0"/>
                        </a:rPr>
                        <m:t>0,3</m:t>
                      </m:r>
                    </m:oMath>
                  </m:oMathPara>
                </a14:m>
                <a:endParaRPr lang="fr-FR" sz="4800" dirty="0">
                  <a:solidFill>
                    <a:srgbClr val="FF0000"/>
                  </a:solidFill>
                </a:endParaRPr>
              </a:p>
            </p:txBody>
          </p:sp>
        </mc:Choice>
        <mc:Fallback xmlns="">
          <p:sp>
            <p:nvSpPr>
              <p:cNvPr id="3" name="ZoneTexte 2">
                <a:extLst>
                  <a:ext uri="{FF2B5EF4-FFF2-40B4-BE49-F238E27FC236}">
                    <a16:creationId xmlns:a16="http://schemas.microsoft.com/office/drawing/2014/main" id="{3BBB813E-7195-4B93-8A52-64B87252872E}"/>
                  </a:ext>
                </a:extLst>
              </p:cNvPr>
              <p:cNvSpPr txBox="1">
                <a:spLocks noRot="1" noChangeAspect="1" noMove="1" noResize="1" noEditPoints="1" noAdjustHandles="1" noChangeArrowheads="1" noChangeShapeType="1" noTextEdit="1"/>
              </p:cNvSpPr>
              <p:nvPr/>
            </p:nvSpPr>
            <p:spPr>
              <a:xfrm>
                <a:off x="975858" y="4909050"/>
                <a:ext cx="10008790" cy="1475212"/>
              </a:xfrm>
              <a:prstGeom prst="rect">
                <a:avLst/>
              </a:prstGeom>
              <a:blipFill>
                <a:blip r:embed="rId2"/>
                <a:stretch>
                  <a:fillRect/>
                </a:stretch>
              </a:blipFill>
            </p:spPr>
            <p:txBody>
              <a:bodyPr/>
              <a:lstStyle/>
              <a:p>
                <a:r>
                  <a:rPr lang="fr-FR">
                    <a:noFill/>
                  </a:rPr>
                  <a:t> </a:t>
                </a:r>
              </a:p>
            </p:txBody>
          </p:sp>
        </mc:Fallback>
      </mc:AlternateContent>
      <p:sp>
        <p:nvSpPr>
          <p:cNvPr id="61" name="ZoneTexte 60">
            <a:extLst>
              <a:ext uri="{FF2B5EF4-FFF2-40B4-BE49-F238E27FC236}">
                <a16:creationId xmlns:a16="http://schemas.microsoft.com/office/drawing/2014/main" id="{8D49519F-257A-4833-B086-4DD54D4B31EC}"/>
              </a:ext>
            </a:extLst>
          </p:cNvPr>
          <p:cNvSpPr txBox="1"/>
          <p:nvPr/>
        </p:nvSpPr>
        <p:spPr>
          <a:xfrm>
            <a:off x="354027" y="3167390"/>
            <a:ext cx="2898599" cy="523220"/>
          </a:xfrm>
          <a:prstGeom prst="rect">
            <a:avLst/>
          </a:prstGeom>
          <a:noFill/>
        </p:spPr>
        <p:txBody>
          <a:bodyPr wrap="square" rtlCol="0">
            <a:spAutoFit/>
          </a:bodyPr>
          <a:lstStyle/>
          <a:p>
            <a:pPr algn="ctr"/>
            <a:r>
              <a:rPr lang="fr-FR" sz="2800" dirty="0">
                <a:solidFill>
                  <a:schemeClr val="tx2"/>
                </a:solidFill>
              </a:rPr>
              <a:t>PEP = 5 cm H</a:t>
            </a:r>
            <a:r>
              <a:rPr lang="fr-FR" sz="2800" baseline="-25000" dirty="0">
                <a:solidFill>
                  <a:schemeClr val="tx2"/>
                </a:solidFill>
              </a:rPr>
              <a:t>2</a:t>
            </a:r>
            <a:r>
              <a:rPr lang="fr-FR" sz="2800" dirty="0">
                <a:solidFill>
                  <a:schemeClr val="tx2"/>
                </a:solidFill>
              </a:rPr>
              <a:t>0</a:t>
            </a:r>
            <a:endParaRPr lang="fr-FR" dirty="0">
              <a:solidFill>
                <a:schemeClr val="tx2"/>
              </a:solidFill>
            </a:endParaRPr>
          </a:p>
        </p:txBody>
      </p:sp>
      <p:sp>
        <p:nvSpPr>
          <p:cNvPr id="62" name="ZoneTexte 61">
            <a:extLst>
              <a:ext uri="{FF2B5EF4-FFF2-40B4-BE49-F238E27FC236}">
                <a16:creationId xmlns:a16="http://schemas.microsoft.com/office/drawing/2014/main" id="{39553057-B12B-42C4-9915-7E37DBA290CE}"/>
              </a:ext>
            </a:extLst>
          </p:cNvPr>
          <p:cNvSpPr txBox="1"/>
          <p:nvPr/>
        </p:nvSpPr>
        <p:spPr>
          <a:xfrm>
            <a:off x="7454257" y="3120196"/>
            <a:ext cx="2898599" cy="523220"/>
          </a:xfrm>
          <a:prstGeom prst="rect">
            <a:avLst/>
          </a:prstGeom>
          <a:noFill/>
        </p:spPr>
        <p:txBody>
          <a:bodyPr wrap="square" rtlCol="0">
            <a:spAutoFit/>
          </a:bodyPr>
          <a:lstStyle/>
          <a:p>
            <a:pPr algn="ctr"/>
            <a:r>
              <a:rPr lang="fr-FR" sz="2800" dirty="0">
                <a:solidFill>
                  <a:schemeClr val="tx2"/>
                </a:solidFill>
              </a:rPr>
              <a:t>PEP = 15 cm H</a:t>
            </a:r>
            <a:r>
              <a:rPr lang="fr-FR" sz="2800" baseline="-25000" dirty="0">
                <a:solidFill>
                  <a:schemeClr val="tx2"/>
                </a:solidFill>
              </a:rPr>
              <a:t>2</a:t>
            </a:r>
            <a:r>
              <a:rPr lang="fr-FR" sz="2800" dirty="0">
                <a:solidFill>
                  <a:schemeClr val="tx2"/>
                </a:solidFill>
              </a:rPr>
              <a:t>0</a:t>
            </a:r>
            <a:endParaRPr lang="fr-FR" dirty="0">
              <a:solidFill>
                <a:schemeClr val="tx2"/>
              </a:solidFill>
            </a:endParaRPr>
          </a:p>
        </p:txBody>
      </p:sp>
    </p:spTree>
    <p:extLst>
      <p:ext uri="{BB962C8B-B14F-4D97-AF65-F5344CB8AC3E}">
        <p14:creationId xmlns:p14="http://schemas.microsoft.com/office/powerpoint/2010/main" val="6151838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48919" y="1209813"/>
            <a:ext cx="3684896" cy="3848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err="1" smtClean="0">
                <a:solidFill>
                  <a:schemeClr val="accent5">
                    <a:lumMod val="50000"/>
                  </a:schemeClr>
                </a:solidFill>
              </a:rPr>
              <a:t>Recrutabilité</a:t>
            </a:r>
            <a:endParaRPr lang="fr-FR" sz="3800" b="1" dirty="0">
              <a:solidFill>
                <a:schemeClr val="accent5">
                  <a:lumMod val="50000"/>
                </a:schemeClr>
              </a:solidFill>
            </a:endParaRPr>
          </a:p>
        </p:txBody>
      </p:sp>
      <p:grpSp>
        <p:nvGrpSpPr>
          <p:cNvPr id="10" name="Groupe 9"/>
          <p:cNvGrpSpPr/>
          <p:nvPr/>
        </p:nvGrpSpPr>
        <p:grpSpPr>
          <a:xfrm>
            <a:off x="610226" y="260649"/>
            <a:ext cx="11016285" cy="706417"/>
            <a:chOff x="457669" y="192596"/>
            <a:chExt cx="8262214" cy="529813"/>
          </a:xfrm>
        </p:grpSpPr>
        <p:cxnSp>
          <p:nvCxnSpPr>
            <p:cNvPr id="11" name="Connecteur droit 10"/>
            <p:cNvCxnSpPr>
              <a:endCxn id="12"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3" name="Connecteur droit 12"/>
            <p:cNvCxnSpPr>
              <a:endCxn id="12"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ZoneTexte 14">
            <a:extLst>
              <a:ext uri="{FF2B5EF4-FFF2-40B4-BE49-F238E27FC236}">
                <a16:creationId xmlns:a16="http://schemas.microsoft.com/office/drawing/2014/main" id="{15D7BB8B-4BD3-C3EB-77F3-D5742B103CB0}"/>
              </a:ext>
            </a:extLst>
          </p:cNvPr>
          <p:cNvSpPr txBox="1"/>
          <p:nvPr/>
        </p:nvSpPr>
        <p:spPr>
          <a:xfrm>
            <a:off x="1409701" y="6049953"/>
            <a:ext cx="10172699" cy="307777"/>
          </a:xfrm>
          <a:prstGeom prst="rect">
            <a:avLst/>
          </a:prstGeom>
          <a:noFill/>
        </p:spPr>
        <p:txBody>
          <a:bodyPr wrap="square" rtlCol="0">
            <a:spAutoFit/>
          </a:bodyPr>
          <a:lstStyle/>
          <a:p>
            <a:pPr algn="r"/>
            <a:r>
              <a:rPr lang="fr-FR" sz="1400" i="1" dirty="0" smtClean="0"/>
              <a:t>Chen L et al. </a:t>
            </a:r>
            <a:r>
              <a:rPr lang="en-US" sz="1400" i="1" dirty="0"/>
              <a:t>Am J </a:t>
            </a:r>
            <a:r>
              <a:rPr lang="en-US" sz="1400" i="1" dirty="0" err="1"/>
              <a:t>Respir</a:t>
            </a:r>
            <a:r>
              <a:rPr lang="en-US" sz="1400" i="1" dirty="0"/>
              <a:t> </a:t>
            </a:r>
            <a:r>
              <a:rPr lang="en-US" sz="1400" i="1" dirty="0" err="1"/>
              <a:t>Crit</a:t>
            </a:r>
            <a:r>
              <a:rPr lang="en-US" sz="1400" i="1" dirty="0"/>
              <a:t> Care </a:t>
            </a:r>
            <a:r>
              <a:rPr lang="en-US" sz="1400" i="1" dirty="0" smtClean="0"/>
              <a:t>Med. </a:t>
            </a:r>
            <a:r>
              <a:rPr lang="en-US" sz="1400" i="1" dirty="0"/>
              <a:t>2020 Jan 15;201(2):178-187</a:t>
            </a:r>
            <a:endParaRPr lang="fr-FR" sz="1400" i="1" dirty="0"/>
          </a:p>
        </p:txBody>
      </p:sp>
      <p:grpSp>
        <p:nvGrpSpPr>
          <p:cNvPr id="2" name="Groupe 1"/>
          <p:cNvGrpSpPr/>
          <p:nvPr/>
        </p:nvGrpSpPr>
        <p:grpSpPr>
          <a:xfrm>
            <a:off x="664752" y="2564362"/>
            <a:ext cx="10862497" cy="1384995"/>
            <a:chOff x="410591" y="2842155"/>
            <a:chExt cx="10862497" cy="1384995"/>
          </a:xfrm>
        </p:grpSpPr>
        <p:sp>
          <p:nvSpPr>
            <p:cNvPr id="16" name="ZoneTexte 15"/>
            <p:cNvSpPr txBox="1"/>
            <p:nvPr/>
          </p:nvSpPr>
          <p:spPr>
            <a:xfrm>
              <a:off x="3623257" y="2842155"/>
              <a:ext cx="4430332" cy="1384995"/>
            </a:xfrm>
            <a:prstGeom prst="rect">
              <a:avLst/>
            </a:prstGeom>
            <a:noFill/>
          </p:spPr>
          <p:txBody>
            <a:bodyPr wrap="square" rtlCol="0">
              <a:spAutoFit/>
            </a:bodyPr>
            <a:lstStyle/>
            <a:p>
              <a:pPr algn="ctr"/>
              <a:r>
                <a:rPr lang="fr-FR" sz="2400" dirty="0" smtClean="0"/>
                <a:t>R/I</a:t>
              </a:r>
              <a:endParaRPr lang="fr-FR" sz="2400" dirty="0"/>
            </a:p>
            <a:p>
              <a:pPr algn="ctr"/>
              <a:r>
                <a:rPr lang="fr-FR" sz="2400" dirty="0" smtClean="0"/>
                <a:t>Médiane</a:t>
              </a:r>
              <a:endParaRPr lang="fr-FR" sz="2400" dirty="0"/>
            </a:p>
            <a:p>
              <a:pPr algn="ctr"/>
              <a:endParaRPr lang="fr-FR" sz="1050" dirty="0"/>
            </a:p>
            <a:p>
              <a:pPr algn="ctr"/>
              <a:r>
                <a:rPr lang="fr-FR" sz="2400" dirty="0"/>
                <a:t>0,5</a:t>
              </a:r>
            </a:p>
          </p:txBody>
        </p:sp>
        <p:cxnSp>
          <p:nvCxnSpPr>
            <p:cNvPr id="17" name="Connecteur droit avec flèche 16"/>
            <p:cNvCxnSpPr/>
            <p:nvPr/>
          </p:nvCxnSpPr>
          <p:spPr>
            <a:xfrm flipH="1">
              <a:off x="3339922" y="4039890"/>
              <a:ext cx="19575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6338553" y="4039890"/>
              <a:ext cx="19575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10591" y="3579523"/>
              <a:ext cx="3908125" cy="369332"/>
            </a:xfrm>
            <a:prstGeom prst="rect">
              <a:avLst/>
            </a:prstGeom>
            <a:noFill/>
          </p:spPr>
          <p:txBody>
            <a:bodyPr wrap="square" rtlCol="0">
              <a:spAutoFit/>
            </a:bodyPr>
            <a:lstStyle/>
            <a:p>
              <a:pPr algn="r"/>
              <a:r>
                <a:rPr lang="fr-FR" dirty="0"/>
                <a:t>Faible potentiel de recrutement</a:t>
              </a:r>
            </a:p>
          </p:txBody>
        </p:sp>
        <p:sp>
          <p:nvSpPr>
            <p:cNvPr id="20" name="ZoneTexte 19"/>
            <p:cNvSpPr txBox="1"/>
            <p:nvPr/>
          </p:nvSpPr>
          <p:spPr>
            <a:xfrm>
              <a:off x="7364963" y="3579523"/>
              <a:ext cx="3908125" cy="369332"/>
            </a:xfrm>
            <a:prstGeom prst="rect">
              <a:avLst/>
            </a:prstGeom>
            <a:noFill/>
          </p:spPr>
          <p:txBody>
            <a:bodyPr wrap="square" rtlCol="0">
              <a:spAutoFit/>
            </a:bodyPr>
            <a:lstStyle/>
            <a:p>
              <a:r>
                <a:rPr lang="fr-FR" dirty="0"/>
                <a:t>Haut potentiel de recrutement</a:t>
              </a:r>
            </a:p>
          </p:txBody>
        </p:sp>
      </p:grpSp>
      <p:pic>
        <p:nvPicPr>
          <p:cNvPr id="21" name="Image 2" descr="https://www.nejm.org/na101/home/literatum/publisher/mms/journals/content/nejm/2006/nejm_2006.354.issue-17/nejmoa052052/production/images/img_medium/nejmoa052052_f2.jpeg">
            <a:extLst>
              <a:ext uri="{FF2B5EF4-FFF2-40B4-BE49-F238E27FC236}">
                <a16:creationId xmlns:a16="http://schemas.microsoft.com/office/drawing/2014/main" id="{D93E506F-858A-934F-88A4-E495CF12664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3110" t="55235" r="49930" b="26473"/>
          <a:stretch>
            <a:fillRect/>
          </a:stretch>
        </p:blipFill>
        <p:spPr bwMode="auto">
          <a:xfrm>
            <a:off x="1778402" y="1116922"/>
            <a:ext cx="222885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 descr="https://www.nejm.org/na101/home/literatum/publisher/mms/journals/content/nejm/2006/nejm_2006.354.issue-17/nejmoa052052/production/images/img_medium/nejmoa052052_f2.jpeg">
            <a:extLst>
              <a:ext uri="{FF2B5EF4-FFF2-40B4-BE49-F238E27FC236}">
                <a16:creationId xmlns:a16="http://schemas.microsoft.com/office/drawing/2014/main" id="{D93E506F-858A-934F-88A4-E495CF12664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49912" t="55235" r="12971" b="26473"/>
          <a:stretch>
            <a:fillRect/>
          </a:stretch>
        </p:blipFill>
        <p:spPr bwMode="auto">
          <a:xfrm>
            <a:off x="1768877" y="4062209"/>
            <a:ext cx="223837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 descr="https://www.nejm.org/na101/home/literatum/publisher/mms/journals/content/nejm/2006/nejm_2006.354.issue-17/nejmoa052052/production/images/img_medium/nejmoa052052_f2.jpeg">
            <a:extLst>
              <a:ext uri="{FF2B5EF4-FFF2-40B4-BE49-F238E27FC236}">
                <a16:creationId xmlns:a16="http://schemas.microsoft.com/office/drawing/2014/main" id="{D93E506F-858A-934F-88A4-E495CF12664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3110" t="78032" r="50088" b="3952"/>
          <a:stretch>
            <a:fillRect/>
          </a:stretch>
        </p:blipFill>
        <p:spPr bwMode="auto">
          <a:xfrm>
            <a:off x="8105316" y="1145497"/>
            <a:ext cx="2219326" cy="1866901"/>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 descr="https://www.nejm.org/na101/home/literatum/publisher/mms/journals/content/nejm/2006/nejm_2006.354.issue-17/nejmoa052052/production/images/img_medium/nejmoa052052_f2.jpeg">
            <a:extLst>
              <a:ext uri="{FF2B5EF4-FFF2-40B4-BE49-F238E27FC236}">
                <a16:creationId xmlns:a16="http://schemas.microsoft.com/office/drawing/2014/main" id="{D93E506F-858A-934F-88A4-E495CF12664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50386" t="78032" r="12812" b="3952"/>
          <a:stretch>
            <a:fillRect/>
          </a:stretch>
        </p:blipFill>
        <p:spPr bwMode="auto">
          <a:xfrm>
            <a:off x="8105317" y="4071107"/>
            <a:ext cx="2219325" cy="1866901"/>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15D7BB8B-4BD3-C3EB-77F3-D5742B103CB0}"/>
              </a:ext>
            </a:extLst>
          </p:cNvPr>
          <p:cNvSpPr txBox="1"/>
          <p:nvPr/>
        </p:nvSpPr>
        <p:spPr>
          <a:xfrm>
            <a:off x="1409701" y="6412458"/>
            <a:ext cx="10172699" cy="307777"/>
          </a:xfrm>
          <a:prstGeom prst="rect">
            <a:avLst/>
          </a:prstGeom>
          <a:noFill/>
        </p:spPr>
        <p:txBody>
          <a:bodyPr wrap="square" rtlCol="0">
            <a:spAutoFit/>
          </a:bodyPr>
          <a:lstStyle/>
          <a:p>
            <a:pPr algn="r"/>
            <a:r>
              <a:rPr lang="fr-FR" sz="1400" i="1" dirty="0" err="1" smtClean="0"/>
              <a:t>Gattinoni</a:t>
            </a:r>
            <a:r>
              <a:rPr lang="fr-FR" sz="1400" i="1" dirty="0" smtClean="0"/>
              <a:t> L et al. </a:t>
            </a:r>
            <a:r>
              <a:rPr lang="en-US" sz="1400" i="1" dirty="0"/>
              <a:t>N </a:t>
            </a:r>
            <a:r>
              <a:rPr lang="en-US" sz="1400" i="1" dirty="0" err="1"/>
              <a:t>Engl</a:t>
            </a:r>
            <a:r>
              <a:rPr lang="en-US" sz="1400" i="1" dirty="0"/>
              <a:t> J </a:t>
            </a:r>
            <a:r>
              <a:rPr lang="en-US" sz="1400" i="1" dirty="0" smtClean="0"/>
              <a:t>Med. </a:t>
            </a:r>
            <a:r>
              <a:rPr lang="en-US" sz="1400" i="1" dirty="0"/>
              <a:t>2006 Apr 27;354(17):1775-86</a:t>
            </a:r>
            <a:endParaRPr lang="fr-FR" sz="1400" i="1" dirty="0"/>
          </a:p>
        </p:txBody>
      </p:sp>
      <p:grpSp>
        <p:nvGrpSpPr>
          <p:cNvPr id="5" name="Groupe 4"/>
          <p:cNvGrpSpPr/>
          <p:nvPr/>
        </p:nvGrpSpPr>
        <p:grpSpPr>
          <a:xfrm>
            <a:off x="6293280" y="4868797"/>
            <a:ext cx="3825960" cy="596666"/>
            <a:chOff x="6293280" y="4868797"/>
            <a:chExt cx="3825960" cy="596666"/>
          </a:xfrm>
        </p:grpSpPr>
        <p:sp>
          <p:nvSpPr>
            <p:cNvPr id="3" name="Ellipse 2"/>
            <p:cNvSpPr/>
            <p:nvPr/>
          </p:nvSpPr>
          <p:spPr>
            <a:xfrm>
              <a:off x="8310717" y="4868797"/>
              <a:ext cx="1808523" cy="596666"/>
            </a:xfrm>
            <a:prstGeom prst="ellipse">
              <a:avLst/>
            </a:pr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6293280" y="4982464"/>
              <a:ext cx="1606635" cy="369332"/>
            </a:xfrm>
            <a:prstGeom prst="rect">
              <a:avLst/>
            </a:prstGeom>
            <a:solidFill>
              <a:schemeClr val="accent6">
                <a:lumMod val="20000"/>
                <a:lumOff val="80000"/>
              </a:schemeClr>
            </a:solidFill>
            <a:ln w="25400">
              <a:solidFill>
                <a:schemeClr val="accent6">
                  <a:lumMod val="50000"/>
                </a:schemeClr>
              </a:solidFill>
            </a:ln>
          </p:spPr>
          <p:txBody>
            <a:bodyPr wrap="square" rtlCol="0">
              <a:spAutoFit/>
            </a:bodyPr>
            <a:lstStyle/>
            <a:p>
              <a:pPr algn="ctr"/>
              <a:r>
                <a:rPr lang="fr-FR" dirty="0" smtClean="0">
                  <a:solidFill>
                    <a:schemeClr val="accent6">
                      <a:lumMod val="50000"/>
                    </a:schemeClr>
                  </a:solidFill>
                </a:rPr>
                <a:t>Recrutement</a:t>
              </a:r>
              <a:endParaRPr lang="fr-FR" dirty="0">
                <a:solidFill>
                  <a:schemeClr val="accent6">
                    <a:lumMod val="50000"/>
                  </a:schemeClr>
                </a:solidFill>
              </a:endParaRPr>
            </a:p>
          </p:txBody>
        </p:sp>
      </p:grpSp>
      <p:grpSp>
        <p:nvGrpSpPr>
          <p:cNvPr id="6" name="Groupe 5"/>
          <p:cNvGrpSpPr/>
          <p:nvPr/>
        </p:nvGrpSpPr>
        <p:grpSpPr>
          <a:xfrm>
            <a:off x="1983802" y="4415966"/>
            <a:ext cx="3771752" cy="596666"/>
            <a:chOff x="1983802" y="4415966"/>
            <a:chExt cx="3771752" cy="596666"/>
          </a:xfrm>
        </p:grpSpPr>
        <p:sp>
          <p:nvSpPr>
            <p:cNvPr id="26" name="Ellipse 25"/>
            <p:cNvSpPr/>
            <p:nvPr/>
          </p:nvSpPr>
          <p:spPr>
            <a:xfrm>
              <a:off x="1983802" y="4415966"/>
              <a:ext cx="1808523" cy="5966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4148919" y="4529633"/>
              <a:ext cx="1606635" cy="369332"/>
            </a:xfrm>
            <a:prstGeom prst="rect">
              <a:avLst/>
            </a:prstGeom>
            <a:solidFill>
              <a:schemeClr val="accent2">
                <a:lumMod val="20000"/>
                <a:lumOff val="80000"/>
              </a:schemeClr>
            </a:solidFill>
            <a:ln w="25400">
              <a:solidFill>
                <a:srgbClr val="FF0000"/>
              </a:solidFill>
            </a:ln>
          </p:spPr>
          <p:txBody>
            <a:bodyPr wrap="square" rtlCol="0">
              <a:spAutoFit/>
            </a:bodyPr>
            <a:lstStyle/>
            <a:p>
              <a:pPr algn="ctr"/>
              <a:r>
                <a:rPr lang="fr-FR" dirty="0" err="1" smtClean="0">
                  <a:solidFill>
                    <a:srgbClr val="FF0000"/>
                  </a:solidFill>
                </a:rPr>
                <a:t>Surdistension</a:t>
              </a:r>
              <a:endParaRPr lang="fr-FR" dirty="0">
                <a:solidFill>
                  <a:srgbClr val="FF0000"/>
                </a:solidFill>
              </a:endParaRPr>
            </a:p>
          </p:txBody>
        </p:sp>
      </p:grpSp>
      <p:grpSp>
        <p:nvGrpSpPr>
          <p:cNvPr id="8" name="Groupe 7"/>
          <p:cNvGrpSpPr/>
          <p:nvPr/>
        </p:nvGrpSpPr>
        <p:grpSpPr>
          <a:xfrm>
            <a:off x="6306474" y="4270033"/>
            <a:ext cx="3812765" cy="596666"/>
            <a:chOff x="6306474" y="4270033"/>
            <a:chExt cx="3812765" cy="596666"/>
          </a:xfrm>
        </p:grpSpPr>
        <p:sp>
          <p:nvSpPr>
            <p:cNvPr id="28" name="Ellipse 27"/>
            <p:cNvSpPr/>
            <p:nvPr/>
          </p:nvSpPr>
          <p:spPr>
            <a:xfrm>
              <a:off x="8310716" y="4270033"/>
              <a:ext cx="1808523" cy="5966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6306474" y="4381139"/>
              <a:ext cx="1606635" cy="369332"/>
            </a:xfrm>
            <a:prstGeom prst="rect">
              <a:avLst/>
            </a:prstGeom>
            <a:solidFill>
              <a:schemeClr val="accent2">
                <a:lumMod val="20000"/>
                <a:lumOff val="80000"/>
              </a:schemeClr>
            </a:solidFill>
            <a:ln w="25400">
              <a:solidFill>
                <a:srgbClr val="FF0000"/>
              </a:solidFill>
            </a:ln>
          </p:spPr>
          <p:txBody>
            <a:bodyPr wrap="square" rtlCol="0">
              <a:spAutoFit/>
            </a:bodyPr>
            <a:lstStyle/>
            <a:p>
              <a:pPr algn="ctr"/>
              <a:r>
                <a:rPr lang="fr-FR" dirty="0" err="1" smtClean="0">
                  <a:solidFill>
                    <a:srgbClr val="FF0000"/>
                  </a:solidFill>
                </a:rPr>
                <a:t>Surdistension</a:t>
              </a:r>
              <a:endParaRPr lang="fr-FR" dirty="0">
                <a:solidFill>
                  <a:srgbClr val="FF0000"/>
                </a:solidFill>
              </a:endParaRPr>
            </a:p>
          </p:txBody>
        </p:sp>
      </p:grpSp>
    </p:spTree>
    <p:extLst>
      <p:ext uri="{BB962C8B-B14F-4D97-AF65-F5344CB8AC3E}">
        <p14:creationId xmlns:p14="http://schemas.microsoft.com/office/powerpoint/2010/main" val="63157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RFE : Pression expiratoire positive</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981920" y="1393643"/>
            <a:ext cx="9878804" cy="4539150"/>
            <a:chOff x="981920" y="1143271"/>
            <a:chExt cx="9878804" cy="4539150"/>
          </a:xfrm>
        </p:grpSpPr>
        <p:pic>
          <p:nvPicPr>
            <p:cNvPr id="3" name="Image 2"/>
            <p:cNvPicPr>
              <a:picLocks noChangeAspect="1"/>
            </p:cNvPicPr>
            <p:nvPr/>
          </p:nvPicPr>
          <p:blipFill rotWithShape="1">
            <a:blip r:embed="rId2"/>
            <a:srcRect b="63705"/>
            <a:stretch/>
          </p:blipFill>
          <p:spPr>
            <a:xfrm>
              <a:off x="981920" y="1143271"/>
              <a:ext cx="9878804" cy="2133330"/>
            </a:xfrm>
            <a:prstGeom prst="rect">
              <a:avLst/>
            </a:prstGeom>
          </p:spPr>
        </p:pic>
        <p:pic>
          <p:nvPicPr>
            <p:cNvPr id="4" name="Image 3"/>
            <p:cNvPicPr>
              <a:picLocks noChangeAspect="1"/>
            </p:cNvPicPr>
            <p:nvPr/>
          </p:nvPicPr>
          <p:blipFill rotWithShape="1">
            <a:blip r:embed="rId2"/>
            <a:srcRect t="62068" b="-1"/>
            <a:stretch/>
          </p:blipFill>
          <p:spPr>
            <a:xfrm>
              <a:off x="981920" y="3452806"/>
              <a:ext cx="9878804" cy="2229615"/>
            </a:xfrm>
            <a:prstGeom prst="rect">
              <a:avLst/>
            </a:prstGeom>
          </p:spPr>
        </p:pic>
      </p:grpSp>
      <p:sp>
        <p:nvSpPr>
          <p:cNvPr id="8" name="Rectangle 7"/>
          <p:cNvSpPr/>
          <p:nvPr/>
        </p:nvSpPr>
        <p:spPr>
          <a:xfrm>
            <a:off x="5138057" y="4931229"/>
            <a:ext cx="1186543" cy="381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84386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5040350" y="4583151"/>
            <a:ext cx="2066943" cy="2040663"/>
            <a:chOff x="4627818" y="4683514"/>
            <a:chExt cx="2479476" cy="1806496"/>
          </a:xfrm>
        </p:grpSpPr>
        <p:pic>
          <p:nvPicPr>
            <p:cNvPr id="11" name="Image 10"/>
            <p:cNvPicPr>
              <a:picLocks noChangeAspect="1"/>
            </p:cNvPicPr>
            <p:nvPr/>
          </p:nvPicPr>
          <p:blipFill rotWithShape="1">
            <a:blip r:embed="rId3"/>
            <a:srcRect r="55160" b="47027"/>
            <a:stretch/>
          </p:blipFill>
          <p:spPr>
            <a:xfrm>
              <a:off x="4627818" y="4683514"/>
              <a:ext cx="1585023" cy="1806496"/>
            </a:xfrm>
            <a:prstGeom prst="rect">
              <a:avLst/>
            </a:prstGeom>
          </p:spPr>
        </p:pic>
        <p:pic>
          <p:nvPicPr>
            <p:cNvPr id="12" name="Image 11"/>
            <p:cNvPicPr>
              <a:picLocks noChangeAspect="1"/>
            </p:cNvPicPr>
            <p:nvPr/>
          </p:nvPicPr>
          <p:blipFill rotWithShape="1">
            <a:blip r:embed="rId3"/>
            <a:srcRect l="64603" b="47027"/>
            <a:stretch/>
          </p:blipFill>
          <p:spPr>
            <a:xfrm>
              <a:off x="5856064" y="4683514"/>
              <a:ext cx="1251230" cy="1806496"/>
            </a:xfrm>
            <a:prstGeom prst="rect">
              <a:avLst/>
            </a:prstGeom>
          </p:spPr>
        </p:pic>
      </p:grpSp>
      <p:grpSp>
        <p:nvGrpSpPr>
          <p:cNvPr id="5" name="Groupe 4"/>
          <p:cNvGrpSpPr/>
          <p:nvPr/>
        </p:nvGrpSpPr>
        <p:grpSpPr>
          <a:xfrm>
            <a:off x="7273848" y="4583150"/>
            <a:ext cx="2070999" cy="2040664"/>
            <a:chOff x="8989807" y="4683514"/>
            <a:chExt cx="2526275" cy="1806496"/>
          </a:xfrm>
        </p:grpSpPr>
        <p:pic>
          <p:nvPicPr>
            <p:cNvPr id="14" name="Image 13"/>
            <p:cNvPicPr>
              <a:picLocks noChangeAspect="1"/>
            </p:cNvPicPr>
            <p:nvPr/>
          </p:nvPicPr>
          <p:blipFill rotWithShape="1">
            <a:blip r:embed="rId4"/>
            <a:srcRect r="64747" b="46943"/>
            <a:stretch/>
          </p:blipFill>
          <p:spPr>
            <a:xfrm>
              <a:off x="8989807" y="4683514"/>
              <a:ext cx="1247012" cy="1806496"/>
            </a:xfrm>
            <a:prstGeom prst="rect">
              <a:avLst/>
            </a:prstGeom>
          </p:spPr>
        </p:pic>
        <p:pic>
          <p:nvPicPr>
            <p:cNvPr id="2" name="Image 1"/>
            <p:cNvPicPr>
              <a:picLocks noChangeAspect="1"/>
            </p:cNvPicPr>
            <p:nvPr/>
          </p:nvPicPr>
          <p:blipFill rotWithShape="1">
            <a:blip r:embed="rId4"/>
            <a:srcRect l="63835" b="46943"/>
            <a:stretch/>
          </p:blipFill>
          <p:spPr>
            <a:xfrm>
              <a:off x="10236819" y="4683514"/>
              <a:ext cx="1279263" cy="1806496"/>
            </a:xfrm>
            <a:prstGeom prst="rect">
              <a:avLst/>
            </a:prstGeom>
          </p:spPr>
        </p:pic>
      </p:grpSp>
      <p:sp>
        <p:nvSpPr>
          <p:cNvPr id="38"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smtClean="0">
                <a:solidFill>
                  <a:schemeClr val="accent5">
                    <a:lumMod val="50000"/>
                  </a:schemeClr>
                </a:solidFill>
              </a:rPr>
              <a:t>Madame R.</a:t>
            </a:r>
            <a:endParaRPr lang="fr-FR" sz="3800" b="1" dirty="0">
              <a:solidFill>
                <a:schemeClr val="accent5">
                  <a:lumMod val="50000"/>
                </a:schemeClr>
              </a:solidFill>
            </a:endParaRPr>
          </a:p>
        </p:txBody>
      </p:sp>
      <p:grpSp>
        <p:nvGrpSpPr>
          <p:cNvPr id="39" name="Groupe 38"/>
          <p:cNvGrpSpPr/>
          <p:nvPr/>
        </p:nvGrpSpPr>
        <p:grpSpPr>
          <a:xfrm>
            <a:off x="610226" y="260649"/>
            <a:ext cx="11016285" cy="706417"/>
            <a:chOff x="457669" y="192596"/>
            <a:chExt cx="8262214" cy="529813"/>
          </a:xfrm>
        </p:grpSpPr>
        <p:cxnSp>
          <p:nvCxnSpPr>
            <p:cNvPr id="40" name="Connecteur droit 39"/>
            <p:cNvCxnSpPr>
              <a:endCxn id="41"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1"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42" name="Connecteur droit 41"/>
            <p:cNvCxnSpPr>
              <a:endCxn id="41"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 name="Tableau 2"/>
          <p:cNvGraphicFramePr>
            <a:graphicFrameLocks noGrp="1"/>
          </p:cNvGraphicFramePr>
          <p:nvPr>
            <p:extLst>
              <p:ext uri="{D42A27DB-BD31-4B8C-83A1-F6EECF244321}">
                <p14:modId xmlns:p14="http://schemas.microsoft.com/office/powerpoint/2010/main" val="1492570799"/>
              </p:ext>
            </p:extLst>
          </p:nvPr>
        </p:nvGraphicFramePr>
        <p:xfrm>
          <a:off x="623393" y="1106934"/>
          <a:ext cx="10959010" cy="5516880"/>
        </p:xfrm>
        <a:graphic>
          <a:graphicData uri="http://schemas.openxmlformats.org/drawingml/2006/table">
            <a:tbl>
              <a:tblPr firstRow="1" bandRow="1">
                <a:tableStyleId>{5940675A-B579-460E-94D1-54222C63F5DA}</a:tableStyleId>
              </a:tblPr>
              <a:tblGrid>
                <a:gridCol w="2191802">
                  <a:extLst>
                    <a:ext uri="{9D8B030D-6E8A-4147-A177-3AD203B41FA5}">
                      <a16:colId xmlns:a16="http://schemas.microsoft.com/office/drawing/2014/main" val="3107626031"/>
                    </a:ext>
                  </a:extLst>
                </a:gridCol>
                <a:gridCol w="2191802">
                  <a:extLst>
                    <a:ext uri="{9D8B030D-6E8A-4147-A177-3AD203B41FA5}">
                      <a16:colId xmlns:a16="http://schemas.microsoft.com/office/drawing/2014/main" val="660141089"/>
                    </a:ext>
                  </a:extLst>
                </a:gridCol>
                <a:gridCol w="2191802">
                  <a:extLst>
                    <a:ext uri="{9D8B030D-6E8A-4147-A177-3AD203B41FA5}">
                      <a16:colId xmlns:a16="http://schemas.microsoft.com/office/drawing/2014/main" val="618328481"/>
                    </a:ext>
                  </a:extLst>
                </a:gridCol>
                <a:gridCol w="2191802">
                  <a:extLst>
                    <a:ext uri="{9D8B030D-6E8A-4147-A177-3AD203B41FA5}">
                      <a16:colId xmlns:a16="http://schemas.microsoft.com/office/drawing/2014/main" val="311962610"/>
                    </a:ext>
                  </a:extLst>
                </a:gridCol>
                <a:gridCol w="2191802">
                  <a:extLst>
                    <a:ext uri="{9D8B030D-6E8A-4147-A177-3AD203B41FA5}">
                      <a16:colId xmlns:a16="http://schemas.microsoft.com/office/drawing/2014/main" val="3059235231"/>
                    </a:ext>
                  </a:extLst>
                </a:gridCol>
              </a:tblGrid>
              <a:tr h="370840">
                <a:tc>
                  <a:txBody>
                    <a:bodyPr/>
                    <a:lstStyle/>
                    <a:p>
                      <a:r>
                        <a:rPr lang="fr-FR" sz="2200" b="1" dirty="0" smtClean="0">
                          <a:solidFill>
                            <a:schemeClr val="bg1"/>
                          </a:solidFill>
                        </a:rPr>
                        <a:t>PEP</a:t>
                      </a:r>
                      <a:endParaRPr lang="fr-FR" sz="2200" b="1" dirty="0">
                        <a:solidFill>
                          <a:schemeClr val="bg1"/>
                        </a:solidFill>
                      </a:endParaRPr>
                    </a:p>
                  </a:txBody>
                  <a:tcPr>
                    <a:solidFill>
                      <a:schemeClr val="accent5">
                        <a:lumMod val="50000"/>
                      </a:schemeClr>
                    </a:solidFill>
                  </a:tcPr>
                </a:tc>
                <a:tc>
                  <a:txBody>
                    <a:bodyPr/>
                    <a:lstStyle/>
                    <a:p>
                      <a:pPr algn="ctr"/>
                      <a:r>
                        <a:rPr lang="fr-FR" sz="2200" b="1" dirty="0" smtClean="0">
                          <a:solidFill>
                            <a:schemeClr val="bg1"/>
                          </a:solidFill>
                        </a:rPr>
                        <a:t>6 </a:t>
                      </a:r>
                      <a:r>
                        <a:rPr lang="fr-FR" sz="2200" b="1" baseline="0" dirty="0" smtClean="0">
                          <a:solidFill>
                            <a:schemeClr val="bg1"/>
                          </a:solidFill>
                        </a:rPr>
                        <a:t>cmH</a:t>
                      </a:r>
                      <a:r>
                        <a:rPr lang="fr-FR" sz="2200" b="1" baseline="-25000" dirty="0" smtClean="0">
                          <a:solidFill>
                            <a:schemeClr val="bg1"/>
                          </a:solidFill>
                        </a:rPr>
                        <a:t>2</a:t>
                      </a:r>
                      <a:r>
                        <a:rPr lang="fr-FR" sz="2200" b="1" baseline="0" dirty="0" smtClean="0">
                          <a:solidFill>
                            <a:schemeClr val="bg1"/>
                          </a:solidFill>
                        </a:rPr>
                        <a:t>O</a:t>
                      </a:r>
                      <a:endParaRPr lang="fr-FR" sz="2200" b="1" dirty="0">
                        <a:solidFill>
                          <a:schemeClr val="bg1"/>
                        </a:solidFill>
                      </a:endParaRPr>
                    </a:p>
                  </a:txBody>
                  <a:tcPr>
                    <a:solidFill>
                      <a:schemeClr val="accent5">
                        <a:lumMod val="50000"/>
                      </a:schemeClr>
                    </a:solidFill>
                  </a:tcPr>
                </a:tc>
                <a:tc>
                  <a:txBody>
                    <a:bodyPr/>
                    <a:lstStyle/>
                    <a:p>
                      <a:pPr algn="ctr"/>
                      <a:r>
                        <a:rPr lang="fr-FR" sz="2200" b="1" baseline="0" dirty="0" smtClean="0">
                          <a:solidFill>
                            <a:schemeClr val="bg1"/>
                          </a:solidFill>
                        </a:rPr>
                        <a:t>10 cmH</a:t>
                      </a:r>
                      <a:r>
                        <a:rPr lang="fr-FR" sz="2200" b="1" baseline="-25000" dirty="0" smtClean="0">
                          <a:solidFill>
                            <a:schemeClr val="bg1"/>
                          </a:solidFill>
                        </a:rPr>
                        <a:t>2</a:t>
                      </a:r>
                      <a:r>
                        <a:rPr lang="fr-FR" sz="2200" b="1" baseline="0" dirty="0" smtClean="0">
                          <a:solidFill>
                            <a:schemeClr val="bg1"/>
                          </a:solidFill>
                        </a:rPr>
                        <a:t>O</a:t>
                      </a:r>
                      <a:endParaRPr lang="fr-FR" sz="2200" b="1" dirty="0">
                        <a:solidFill>
                          <a:schemeClr val="bg1"/>
                        </a:solidFill>
                      </a:endParaRPr>
                    </a:p>
                  </a:txBody>
                  <a:tcPr>
                    <a:solidFill>
                      <a:schemeClr val="accent5">
                        <a:lumMod val="50000"/>
                      </a:schemeClr>
                    </a:solidFill>
                  </a:tcPr>
                </a:tc>
                <a:tc>
                  <a:txBody>
                    <a:bodyPr/>
                    <a:lstStyle/>
                    <a:p>
                      <a:pPr algn="ctr"/>
                      <a:r>
                        <a:rPr lang="fr-FR" sz="2200" b="1" dirty="0" smtClean="0">
                          <a:solidFill>
                            <a:schemeClr val="bg1"/>
                          </a:solidFill>
                        </a:rPr>
                        <a:t>20 cmH</a:t>
                      </a:r>
                      <a:r>
                        <a:rPr lang="fr-FR" sz="2200" b="1" baseline="-25000" dirty="0" smtClean="0">
                          <a:solidFill>
                            <a:schemeClr val="bg1"/>
                          </a:solidFill>
                        </a:rPr>
                        <a:t>2</a:t>
                      </a:r>
                      <a:r>
                        <a:rPr lang="fr-FR" sz="2200" b="1" dirty="0" smtClean="0">
                          <a:solidFill>
                            <a:schemeClr val="bg1"/>
                          </a:solidFill>
                        </a:rPr>
                        <a:t>O</a:t>
                      </a:r>
                      <a:endParaRPr lang="fr-FR" sz="2200" b="1" dirty="0">
                        <a:solidFill>
                          <a:schemeClr val="bg1"/>
                        </a:solidFill>
                      </a:endParaRPr>
                    </a:p>
                  </a:txBody>
                  <a:tcPr>
                    <a:solidFill>
                      <a:schemeClr val="accent5">
                        <a:lumMod val="50000"/>
                      </a:schemeClr>
                    </a:solidFill>
                  </a:tcPr>
                </a:tc>
                <a:tc>
                  <a:txBody>
                    <a:bodyPr/>
                    <a:lstStyle/>
                    <a:p>
                      <a:pPr algn="ctr"/>
                      <a:r>
                        <a:rPr lang="fr-FR" sz="2200" b="1" dirty="0" smtClean="0">
                          <a:solidFill>
                            <a:schemeClr val="bg1"/>
                          </a:solidFill>
                        </a:rPr>
                        <a:t>24 cmH</a:t>
                      </a:r>
                      <a:r>
                        <a:rPr lang="fr-FR" sz="2200" b="1" baseline="-25000" dirty="0" smtClean="0">
                          <a:solidFill>
                            <a:schemeClr val="bg1"/>
                          </a:solidFill>
                        </a:rPr>
                        <a:t>2</a:t>
                      </a:r>
                      <a:r>
                        <a:rPr lang="fr-FR" sz="2200" b="1" dirty="0" smtClean="0">
                          <a:solidFill>
                            <a:schemeClr val="bg1"/>
                          </a:solidFill>
                        </a:rPr>
                        <a:t>O</a:t>
                      </a:r>
                      <a:endParaRPr lang="fr-FR" sz="2200" b="1" dirty="0">
                        <a:solidFill>
                          <a:schemeClr val="bg1"/>
                        </a:solidFill>
                      </a:endParaRPr>
                    </a:p>
                  </a:txBody>
                  <a:tcPr>
                    <a:solidFill>
                      <a:schemeClr val="accent5">
                        <a:lumMod val="50000"/>
                      </a:schemeClr>
                    </a:solidFill>
                  </a:tcPr>
                </a:tc>
                <a:extLst>
                  <a:ext uri="{0D108BD9-81ED-4DB2-BD59-A6C34878D82A}">
                    <a16:rowId xmlns:a16="http://schemas.microsoft.com/office/drawing/2014/main" val="239828264"/>
                  </a:ext>
                </a:extLst>
              </a:tr>
              <a:tr h="370840">
                <a:tc>
                  <a:txBody>
                    <a:bodyPr/>
                    <a:lstStyle/>
                    <a:p>
                      <a:r>
                        <a:rPr lang="fr-FR" sz="2200" b="1" baseline="0" dirty="0" smtClean="0">
                          <a:solidFill>
                            <a:schemeClr val="accent5">
                              <a:lumMod val="50000"/>
                            </a:schemeClr>
                          </a:solidFill>
                        </a:rPr>
                        <a:t>AOP (cmH</a:t>
                      </a:r>
                      <a:r>
                        <a:rPr lang="fr-FR" sz="2200" b="1" baseline="-25000" dirty="0" smtClean="0">
                          <a:solidFill>
                            <a:schemeClr val="accent5">
                              <a:lumMod val="50000"/>
                            </a:schemeClr>
                          </a:solidFill>
                        </a:rPr>
                        <a:t>2</a:t>
                      </a:r>
                      <a:r>
                        <a:rPr lang="fr-FR" sz="2200" b="1" baseline="0" dirty="0" smtClean="0">
                          <a:solidFill>
                            <a:schemeClr val="accent5">
                              <a:lumMod val="50000"/>
                            </a:schemeClr>
                          </a:solidFill>
                        </a:rPr>
                        <a:t>O)</a:t>
                      </a:r>
                      <a:endParaRPr lang="fr-FR" sz="2200" b="1" baseline="0" dirty="0">
                        <a:solidFill>
                          <a:schemeClr val="accent5">
                            <a:lumMod val="50000"/>
                          </a:schemeClr>
                        </a:solidFill>
                      </a:endParaRPr>
                    </a:p>
                  </a:txBody>
                  <a:tcPr>
                    <a:noFill/>
                  </a:tcPr>
                </a:tc>
                <a:tc>
                  <a:txBody>
                    <a:bodyPr/>
                    <a:lstStyle/>
                    <a:p>
                      <a:pPr algn="ctr"/>
                      <a:r>
                        <a:rPr lang="fr-FR" sz="2200" b="0" dirty="0" smtClean="0"/>
                        <a:t>18</a:t>
                      </a:r>
                      <a:endParaRPr lang="fr-FR" sz="2200" b="0" dirty="0"/>
                    </a:p>
                  </a:txBody>
                  <a:tcPr>
                    <a:noFill/>
                  </a:tcPr>
                </a:tc>
                <a:tc>
                  <a:txBody>
                    <a:bodyPr/>
                    <a:lstStyle/>
                    <a:p>
                      <a:pPr algn="ctr"/>
                      <a:r>
                        <a:rPr lang="fr-FR" sz="2200" b="0" dirty="0" smtClean="0"/>
                        <a:t>16</a:t>
                      </a:r>
                      <a:endParaRPr lang="fr-FR" sz="2200" b="0" dirty="0"/>
                    </a:p>
                  </a:txBody>
                  <a:tcPr>
                    <a:noFill/>
                  </a:tcPr>
                </a:tc>
                <a:tc>
                  <a:txBody>
                    <a:bodyPr/>
                    <a:lstStyle/>
                    <a:p>
                      <a:pPr algn="ctr"/>
                      <a:r>
                        <a:rPr lang="fr-FR" sz="2200" b="0" dirty="0" smtClean="0"/>
                        <a:t>≤ 20</a:t>
                      </a:r>
                      <a:endParaRPr lang="fr-FR" sz="2200"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b="0" dirty="0" smtClean="0"/>
                        <a:t>≤ 24</a:t>
                      </a:r>
                    </a:p>
                  </a:txBody>
                  <a:tcPr>
                    <a:noFill/>
                  </a:tcPr>
                </a:tc>
                <a:extLst>
                  <a:ext uri="{0D108BD9-81ED-4DB2-BD59-A6C34878D82A}">
                    <a16:rowId xmlns:a16="http://schemas.microsoft.com/office/drawing/2014/main" val="2567328325"/>
                  </a:ext>
                </a:extLst>
              </a:tr>
              <a:tr h="370840">
                <a:tc>
                  <a:txBody>
                    <a:bodyPr/>
                    <a:lstStyle/>
                    <a:p>
                      <a:r>
                        <a:rPr lang="fr-FR" sz="2200" b="1" baseline="0" dirty="0" smtClean="0">
                          <a:solidFill>
                            <a:schemeClr val="accent5">
                              <a:lumMod val="50000"/>
                            </a:schemeClr>
                          </a:solidFill>
                        </a:rPr>
                        <a:t>R/I</a:t>
                      </a:r>
                      <a:endParaRPr lang="fr-FR" sz="2200" b="1" baseline="0" dirty="0">
                        <a:solidFill>
                          <a:schemeClr val="accent5">
                            <a:lumMod val="50000"/>
                          </a:schemeClr>
                        </a:solidFill>
                      </a:endParaRPr>
                    </a:p>
                  </a:txBody>
                  <a:tcPr>
                    <a:noFill/>
                  </a:tcPr>
                </a:tc>
                <a:tc gridSpan="4">
                  <a:txBody>
                    <a:bodyPr/>
                    <a:lstStyle/>
                    <a:p>
                      <a:pPr algn="ctr"/>
                      <a:r>
                        <a:rPr lang="fr-FR" sz="2200" b="0" i="0" dirty="0" smtClean="0"/>
                        <a:t>0,54</a:t>
                      </a:r>
                      <a:endParaRPr lang="fr-FR" sz="2200" b="0" i="0" dirty="0"/>
                    </a:p>
                  </a:txBody>
                  <a:tcPr>
                    <a:noFill/>
                  </a:tcPr>
                </a:tc>
                <a:tc hMerge="1">
                  <a:txBody>
                    <a:bodyPr/>
                    <a:lstStyle/>
                    <a:p>
                      <a:pPr algn="ctr"/>
                      <a:endParaRPr lang="fr-FR" sz="2200" b="0" i="1" dirty="0"/>
                    </a:p>
                  </a:txBody>
                  <a:tcPr/>
                </a:tc>
                <a:tc hMerge="1">
                  <a:txBody>
                    <a:bodyPr/>
                    <a:lstStyle/>
                    <a:p>
                      <a:pPr algn="ctr"/>
                      <a:endParaRPr lang="fr-FR" sz="2400" b="0" dirty="0"/>
                    </a:p>
                  </a:txBody>
                  <a:tcPr/>
                </a:tc>
                <a:tc hMerge="1">
                  <a:txBody>
                    <a:bodyPr/>
                    <a:lstStyle/>
                    <a:p>
                      <a:pPr algn="ctr"/>
                      <a:endParaRPr lang="fr-FR" sz="2200" b="0" i="1" dirty="0"/>
                    </a:p>
                  </a:txBody>
                  <a:tcPr/>
                </a:tc>
                <a:extLst>
                  <a:ext uri="{0D108BD9-81ED-4DB2-BD59-A6C34878D82A}">
                    <a16:rowId xmlns:a16="http://schemas.microsoft.com/office/drawing/2014/main" val="3657297838"/>
                  </a:ext>
                </a:extLst>
              </a:tr>
              <a:tr h="370840">
                <a:tc>
                  <a:txBody>
                    <a:bodyPr/>
                    <a:lstStyle/>
                    <a:p>
                      <a:r>
                        <a:rPr lang="fr-FR" sz="2200" b="1" dirty="0" err="1" smtClean="0">
                          <a:solidFill>
                            <a:schemeClr val="accent5">
                              <a:lumMod val="50000"/>
                            </a:schemeClr>
                          </a:solidFill>
                        </a:rPr>
                        <a:t>P</a:t>
                      </a:r>
                      <a:r>
                        <a:rPr lang="fr-FR" sz="2200" b="1" baseline="-25000" dirty="0" err="1" smtClean="0">
                          <a:solidFill>
                            <a:schemeClr val="accent5">
                              <a:lumMod val="50000"/>
                            </a:schemeClr>
                          </a:solidFill>
                        </a:rPr>
                        <a:t>plat</a:t>
                      </a:r>
                      <a:r>
                        <a:rPr lang="fr-FR" sz="2200" b="1" baseline="-25000" dirty="0" smtClean="0">
                          <a:solidFill>
                            <a:schemeClr val="accent5">
                              <a:lumMod val="50000"/>
                            </a:schemeClr>
                          </a:solidFill>
                        </a:rPr>
                        <a:t> </a:t>
                      </a:r>
                      <a:r>
                        <a:rPr lang="fr-FR" sz="2200" b="1" baseline="0" dirty="0" smtClean="0">
                          <a:solidFill>
                            <a:schemeClr val="accent5">
                              <a:lumMod val="50000"/>
                            </a:schemeClr>
                          </a:solidFill>
                        </a:rPr>
                        <a:t>(cmH</a:t>
                      </a:r>
                      <a:r>
                        <a:rPr lang="fr-FR" sz="2200" b="1" baseline="-25000" dirty="0" smtClean="0">
                          <a:solidFill>
                            <a:schemeClr val="accent5">
                              <a:lumMod val="50000"/>
                            </a:schemeClr>
                          </a:solidFill>
                        </a:rPr>
                        <a:t>2</a:t>
                      </a:r>
                      <a:r>
                        <a:rPr lang="fr-FR" sz="2200" b="1" baseline="0" dirty="0" smtClean="0">
                          <a:solidFill>
                            <a:schemeClr val="accent5">
                              <a:lumMod val="50000"/>
                            </a:schemeClr>
                          </a:solidFill>
                        </a:rPr>
                        <a:t>O)</a:t>
                      </a:r>
                      <a:endParaRPr lang="fr-FR" sz="2200" b="1" baseline="0" dirty="0">
                        <a:solidFill>
                          <a:schemeClr val="accent5">
                            <a:lumMod val="50000"/>
                          </a:schemeClr>
                        </a:solidFill>
                      </a:endParaRPr>
                    </a:p>
                  </a:txBody>
                  <a:tcPr>
                    <a:noFill/>
                  </a:tcPr>
                </a:tc>
                <a:tc>
                  <a:txBody>
                    <a:bodyPr/>
                    <a:lstStyle/>
                    <a:p>
                      <a:pPr algn="ctr"/>
                      <a:r>
                        <a:rPr lang="fr-FR" sz="2200" b="0" dirty="0" smtClean="0"/>
                        <a:t>30</a:t>
                      </a:r>
                      <a:endParaRPr lang="fr-FR" sz="2200" b="0" dirty="0"/>
                    </a:p>
                  </a:txBody>
                  <a:tcPr>
                    <a:noFill/>
                  </a:tcPr>
                </a:tc>
                <a:tc>
                  <a:txBody>
                    <a:bodyPr/>
                    <a:lstStyle/>
                    <a:p>
                      <a:pPr algn="ctr"/>
                      <a:r>
                        <a:rPr lang="fr-FR" sz="2200" b="0" dirty="0" smtClean="0"/>
                        <a:t>31</a:t>
                      </a:r>
                      <a:endParaRPr lang="fr-FR" sz="2200" b="0" dirty="0"/>
                    </a:p>
                  </a:txBody>
                  <a:tcPr>
                    <a:noFill/>
                  </a:tcPr>
                </a:tc>
                <a:tc>
                  <a:txBody>
                    <a:bodyPr/>
                    <a:lstStyle/>
                    <a:p>
                      <a:pPr algn="ctr"/>
                      <a:r>
                        <a:rPr lang="fr-FR" sz="2200" b="0" dirty="0" smtClean="0"/>
                        <a:t>34</a:t>
                      </a:r>
                      <a:endParaRPr lang="fr-FR" sz="2200" b="0" dirty="0"/>
                    </a:p>
                  </a:txBody>
                  <a:tcPr>
                    <a:noFill/>
                  </a:tcPr>
                </a:tc>
                <a:tc>
                  <a:txBody>
                    <a:bodyPr/>
                    <a:lstStyle/>
                    <a:p>
                      <a:pPr algn="ctr"/>
                      <a:r>
                        <a:rPr lang="fr-FR" sz="2200" b="0" dirty="0" smtClean="0"/>
                        <a:t>38</a:t>
                      </a:r>
                      <a:endParaRPr lang="fr-FR" sz="2200" b="0" dirty="0"/>
                    </a:p>
                  </a:txBody>
                  <a:tcPr>
                    <a:noFill/>
                  </a:tcPr>
                </a:tc>
                <a:extLst>
                  <a:ext uri="{0D108BD9-81ED-4DB2-BD59-A6C34878D82A}">
                    <a16:rowId xmlns:a16="http://schemas.microsoft.com/office/drawing/2014/main" val="693311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smtClean="0">
                          <a:solidFill>
                            <a:schemeClr val="accent5">
                              <a:lumMod val="50000"/>
                            </a:schemeClr>
                          </a:solidFill>
                        </a:rPr>
                        <a:t>∆P</a:t>
                      </a:r>
                      <a:r>
                        <a:rPr lang="fr-FR" sz="2200" b="1" baseline="-25000" dirty="0" smtClean="0">
                          <a:solidFill>
                            <a:schemeClr val="accent5">
                              <a:lumMod val="50000"/>
                            </a:schemeClr>
                          </a:solidFill>
                        </a:rPr>
                        <a:t>RS </a:t>
                      </a:r>
                      <a:r>
                        <a:rPr lang="fr-FR" sz="2200" b="1" baseline="0" dirty="0" smtClean="0">
                          <a:solidFill>
                            <a:schemeClr val="accent5">
                              <a:lumMod val="50000"/>
                            </a:schemeClr>
                          </a:solidFill>
                        </a:rPr>
                        <a:t>(cmH</a:t>
                      </a:r>
                      <a:r>
                        <a:rPr lang="fr-FR" sz="2200" b="1" baseline="-25000" dirty="0" smtClean="0">
                          <a:solidFill>
                            <a:schemeClr val="accent5">
                              <a:lumMod val="50000"/>
                            </a:schemeClr>
                          </a:solidFill>
                        </a:rPr>
                        <a:t>2</a:t>
                      </a:r>
                      <a:r>
                        <a:rPr lang="fr-FR" sz="2200" b="1" baseline="0" dirty="0" smtClean="0">
                          <a:solidFill>
                            <a:schemeClr val="accent5">
                              <a:lumMod val="50000"/>
                            </a:schemeClr>
                          </a:solidFill>
                        </a:rPr>
                        <a:t>O)</a:t>
                      </a:r>
                    </a:p>
                  </a:txBody>
                  <a:tcPr>
                    <a:noFill/>
                  </a:tcPr>
                </a:tc>
                <a:tc>
                  <a:txBody>
                    <a:bodyPr/>
                    <a:lstStyle/>
                    <a:p>
                      <a:pPr algn="ctr"/>
                      <a:r>
                        <a:rPr lang="fr-FR" sz="2200" b="0" dirty="0" smtClean="0"/>
                        <a:t>12</a:t>
                      </a:r>
                      <a:endParaRPr lang="fr-FR" sz="2200" b="0" dirty="0"/>
                    </a:p>
                  </a:txBody>
                  <a:tcPr>
                    <a:noFill/>
                  </a:tcPr>
                </a:tc>
                <a:tc>
                  <a:txBody>
                    <a:bodyPr/>
                    <a:lstStyle/>
                    <a:p>
                      <a:pPr algn="ctr"/>
                      <a:r>
                        <a:rPr lang="fr-FR" sz="2200" b="0" dirty="0" smtClean="0"/>
                        <a:t>15</a:t>
                      </a:r>
                      <a:endParaRPr lang="fr-FR" sz="2200" b="0" dirty="0"/>
                    </a:p>
                  </a:txBody>
                  <a:tcPr>
                    <a:noFill/>
                  </a:tcPr>
                </a:tc>
                <a:tc>
                  <a:txBody>
                    <a:bodyPr/>
                    <a:lstStyle/>
                    <a:p>
                      <a:pPr algn="ctr"/>
                      <a:r>
                        <a:rPr lang="fr-FR" sz="2200" b="0" dirty="0" smtClean="0"/>
                        <a:t>14</a:t>
                      </a:r>
                      <a:endParaRPr lang="fr-FR" sz="2200" b="0" dirty="0"/>
                    </a:p>
                  </a:txBody>
                  <a:tcPr>
                    <a:noFill/>
                  </a:tcPr>
                </a:tc>
                <a:tc>
                  <a:txBody>
                    <a:bodyPr/>
                    <a:lstStyle/>
                    <a:p>
                      <a:pPr algn="ctr"/>
                      <a:r>
                        <a:rPr lang="fr-FR" sz="2200" b="0" dirty="0" smtClean="0"/>
                        <a:t>14</a:t>
                      </a:r>
                      <a:endParaRPr lang="fr-FR" sz="2200" b="0" dirty="0"/>
                    </a:p>
                  </a:txBody>
                  <a:tcPr>
                    <a:noFill/>
                  </a:tcPr>
                </a:tc>
                <a:extLst>
                  <a:ext uri="{0D108BD9-81ED-4DB2-BD59-A6C34878D82A}">
                    <a16:rowId xmlns:a16="http://schemas.microsoft.com/office/drawing/2014/main" val="1418534130"/>
                  </a:ext>
                </a:extLst>
              </a:tr>
              <a:tr h="370840">
                <a:tc>
                  <a:txBody>
                    <a:bodyPr/>
                    <a:lstStyle/>
                    <a:p>
                      <a:r>
                        <a:rPr lang="fr-FR" sz="2200" b="1" dirty="0" smtClean="0">
                          <a:solidFill>
                            <a:schemeClr val="accent5">
                              <a:lumMod val="50000"/>
                            </a:schemeClr>
                          </a:solidFill>
                        </a:rPr>
                        <a:t>C</a:t>
                      </a:r>
                      <a:r>
                        <a:rPr lang="fr-FR" sz="2200" b="1" baseline="-25000" dirty="0" smtClean="0">
                          <a:solidFill>
                            <a:schemeClr val="accent5">
                              <a:lumMod val="50000"/>
                            </a:schemeClr>
                          </a:solidFill>
                        </a:rPr>
                        <a:t>RS</a:t>
                      </a:r>
                      <a:r>
                        <a:rPr lang="fr-FR" sz="2200" b="1" dirty="0" smtClean="0">
                          <a:solidFill>
                            <a:schemeClr val="accent5">
                              <a:lumMod val="50000"/>
                            </a:schemeClr>
                          </a:solidFill>
                        </a:rPr>
                        <a:t> (</a:t>
                      </a:r>
                      <a:r>
                        <a:rPr lang="fr-FR" sz="2200" b="1" dirty="0" err="1" smtClean="0">
                          <a:solidFill>
                            <a:schemeClr val="accent5">
                              <a:lumMod val="50000"/>
                            </a:schemeClr>
                          </a:solidFill>
                        </a:rPr>
                        <a:t>mL</a:t>
                      </a:r>
                      <a:r>
                        <a:rPr lang="fr-FR" sz="2200" b="1" dirty="0" smtClean="0">
                          <a:solidFill>
                            <a:schemeClr val="accent5">
                              <a:lumMod val="50000"/>
                            </a:schemeClr>
                          </a:solidFill>
                        </a:rPr>
                        <a:t>/</a:t>
                      </a:r>
                      <a:r>
                        <a:rPr lang="fr-FR" sz="2200" b="1" baseline="0" dirty="0" smtClean="0">
                          <a:solidFill>
                            <a:schemeClr val="accent5">
                              <a:lumMod val="50000"/>
                            </a:schemeClr>
                          </a:solidFill>
                        </a:rPr>
                        <a:t>cmH</a:t>
                      </a:r>
                      <a:r>
                        <a:rPr lang="fr-FR" sz="2200" b="1" baseline="-25000" dirty="0" smtClean="0">
                          <a:solidFill>
                            <a:schemeClr val="accent5">
                              <a:lumMod val="50000"/>
                            </a:schemeClr>
                          </a:solidFill>
                        </a:rPr>
                        <a:t>2</a:t>
                      </a:r>
                      <a:r>
                        <a:rPr lang="fr-FR" sz="2200" b="1" baseline="0" dirty="0" smtClean="0">
                          <a:solidFill>
                            <a:schemeClr val="accent5">
                              <a:lumMod val="50000"/>
                            </a:schemeClr>
                          </a:solidFill>
                        </a:rPr>
                        <a:t>O)</a:t>
                      </a:r>
                      <a:endParaRPr lang="fr-FR" sz="2200" b="1" dirty="0">
                        <a:solidFill>
                          <a:schemeClr val="accent5">
                            <a:lumMod val="50000"/>
                          </a:schemeClr>
                        </a:solidFill>
                      </a:endParaRPr>
                    </a:p>
                  </a:txBody>
                  <a:tcPr>
                    <a:noFill/>
                  </a:tcPr>
                </a:tc>
                <a:tc>
                  <a:txBody>
                    <a:bodyPr/>
                    <a:lstStyle/>
                    <a:p>
                      <a:pPr algn="ctr"/>
                      <a:r>
                        <a:rPr lang="fr-FR" sz="2200" dirty="0" smtClean="0"/>
                        <a:t>33</a:t>
                      </a:r>
                      <a:endParaRPr lang="fr-FR" sz="2200" dirty="0"/>
                    </a:p>
                  </a:txBody>
                  <a:tcPr>
                    <a:noFill/>
                  </a:tcPr>
                </a:tc>
                <a:tc>
                  <a:txBody>
                    <a:bodyPr/>
                    <a:lstStyle/>
                    <a:p>
                      <a:pPr algn="ctr"/>
                      <a:r>
                        <a:rPr lang="fr-FR" sz="2200" dirty="0" smtClean="0"/>
                        <a:t>27</a:t>
                      </a:r>
                      <a:endParaRPr lang="fr-FR" sz="2200" dirty="0"/>
                    </a:p>
                  </a:txBody>
                  <a:tcPr>
                    <a:noFill/>
                  </a:tcPr>
                </a:tc>
                <a:tc>
                  <a:txBody>
                    <a:bodyPr/>
                    <a:lstStyle/>
                    <a:p>
                      <a:pPr algn="ctr"/>
                      <a:r>
                        <a:rPr lang="fr-FR" sz="2200" dirty="0" smtClean="0"/>
                        <a:t>29</a:t>
                      </a:r>
                      <a:endParaRPr lang="fr-FR" sz="2200" dirty="0"/>
                    </a:p>
                  </a:txBody>
                  <a:tcPr>
                    <a:noFill/>
                  </a:tcPr>
                </a:tc>
                <a:tc>
                  <a:txBody>
                    <a:bodyPr/>
                    <a:lstStyle/>
                    <a:p>
                      <a:pPr algn="ctr"/>
                      <a:r>
                        <a:rPr lang="fr-FR" sz="2200" dirty="0" smtClean="0"/>
                        <a:t>29</a:t>
                      </a:r>
                      <a:endParaRPr lang="fr-FR" sz="2200" dirty="0"/>
                    </a:p>
                  </a:txBody>
                  <a:tcPr>
                    <a:noFill/>
                  </a:tcPr>
                </a:tc>
                <a:extLst>
                  <a:ext uri="{0D108BD9-81ED-4DB2-BD59-A6C34878D82A}">
                    <a16:rowId xmlns:a16="http://schemas.microsoft.com/office/drawing/2014/main" val="904742163"/>
                  </a:ext>
                </a:extLst>
              </a:tr>
              <a:tr h="370840">
                <a:tc>
                  <a:txBody>
                    <a:bodyPr/>
                    <a:lstStyle/>
                    <a:p>
                      <a:r>
                        <a:rPr lang="fr-FR" sz="2200" b="1" dirty="0" smtClean="0">
                          <a:solidFill>
                            <a:schemeClr val="accent5">
                              <a:lumMod val="50000"/>
                            </a:schemeClr>
                          </a:solidFill>
                        </a:rPr>
                        <a:t>P</a:t>
                      </a:r>
                      <a:r>
                        <a:rPr lang="fr-FR" sz="2200" b="1" baseline="-25000" dirty="0" smtClean="0">
                          <a:solidFill>
                            <a:schemeClr val="accent5">
                              <a:lumMod val="50000"/>
                            </a:schemeClr>
                          </a:solidFill>
                        </a:rPr>
                        <a:t>L </a:t>
                      </a:r>
                      <a:r>
                        <a:rPr lang="fr-FR" sz="2200" b="1" baseline="-25000" dirty="0" err="1" smtClean="0">
                          <a:solidFill>
                            <a:schemeClr val="accent5">
                              <a:lumMod val="50000"/>
                            </a:schemeClr>
                          </a:solidFill>
                        </a:rPr>
                        <a:t>insp</a:t>
                      </a:r>
                      <a:r>
                        <a:rPr lang="fr-FR" sz="2200" b="1" baseline="-25000" dirty="0" smtClean="0">
                          <a:solidFill>
                            <a:schemeClr val="accent5">
                              <a:lumMod val="50000"/>
                            </a:schemeClr>
                          </a:solidFill>
                        </a:rPr>
                        <a:t>, ER</a:t>
                      </a:r>
                      <a:endParaRPr lang="fr-FR" sz="2200" b="1" baseline="-25000" dirty="0">
                        <a:solidFill>
                          <a:schemeClr val="accent5">
                            <a:lumMod val="50000"/>
                          </a:schemeClr>
                        </a:solidFill>
                      </a:endParaRPr>
                    </a:p>
                  </a:txBody>
                  <a:tcPr>
                    <a:noFill/>
                  </a:tcPr>
                </a:tc>
                <a:tc>
                  <a:txBody>
                    <a:bodyPr/>
                    <a:lstStyle/>
                    <a:p>
                      <a:pPr algn="ctr"/>
                      <a:r>
                        <a:rPr lang="fr-FR" sz="2200" dirty="0" smtClean="0"/>
                        <a:t>22</a:t>
                      </a:r>
                      <a:endParaRPr lang="fr-FR" sz="2200" dirty="0"/>
                    </a:p>
                  </a:txBody>
                  <a:tcPr>
                    <a:noFill/>
                  </a:tcPr>
                </a:tc>
                <a:tc>
                  <a:txBody>
                    <a:bodyPr/>
                    <a:lstStyle/>
                    <a:p>
                      <a:pPr algn="ctr"/>
                      <a:r>
                        <a:rPr lang="fr-FR" sz="2200" dirty="0" smtClean="0"/>
                        <a:t>22</a:t>
                      </a:r>
                      <a:endParaRPr lang="fr-FR" sz="2200" dirty="0"/>
                    </a:p>
                  </a:txBody>
                  <a:tcPr>
                    <a:noFill/>
                  </a:tcPr>
                </a:tc>
                <a:tc>
                  <a:txBody>
                    <a:bodyPr/>
                    <a:lstStyle/>
                    <a:p>
                      <a:pPr algn="ctr"/>
                      <a:r>
                        <a:rPr lang="fr-FR" sz="2200" dirty="0" smtClean="0"/>
                        <a:t>24</a:t>
                      </a:r>
                      <a:endParaRPr lang="fr-FR" sz="2200" dirty="0"/>
                    </a:p>
                  </a:txBody>
                  <a:tcPr>
                    <a:noFill/>
                  </a:tcPr>
                </a:tc>
                <a:tc>
                  <a:txBody>
                    <a:bodyPr/>
                    <a:lstStyle/>
                    <a:p>
                      <a:pPr algn="ctr"/>
                      <a:r>
                        <a:rPr lang="fr-FR" sz="2200" dirty="0" smtClean="0"/>
                        <a:t>28</a:t>
                      </a:r>
                      <a:endParaRPr lang="fr-FR" sz="2200" dirty="0"/>
                    </a:p>
                  </a:txBody>
                  <a:tcPr>
                    <a:noFill/>
                  </a:tcPr>
                </a:tc>
                <a:extLst>
                  <a:ext uri="{0D108BD9-81ED-4DB2-BD59-A6C34878D82A}">
                    <a16:rowId xmlns:a16="http://schemas.microsoft.com/office/drawing/2014/main" val="28770190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smtClean="0">
                          <a:solidFill>
                            <a:schemeClr val="accent5">
                              <a:lumMod val="50000"/>
                            </a:schemeClr>
                          </a:solidFill>
                        </a:rPr>
                        <a:t>P</a:t>
                      </a:r>
                      <a:r>
                        <a:rPr lang="fr-FR" sz="2200" b="1" baseline="-25000" dirty="0" smtClean="0">
                          <a:solidFill>
                            <a:schemeClr val="accent5">
                              <a:lumMod val="50000"/>
                            </a:schemeClr>
                          </a:solidFill>
                        </a:rPr>
                        <a:t>L </a:t>
                      </a:r>
                      <a:r>
                        <a:rPr lang="fr-FR" sz="2200" b="1" baseline="-25000" dirty="0" err="1" smtClean="0">
                          <a:solidFill>
                            <a:schemeClr val="accent5">
                              <a:lumMod val="50000"/>
                            </a:schemeClr>
                          </a:solidFill>
                        </a:rPr>
                        <a:t>exp</a:t>
                      </a:r>
                      <a:endParaRPr lang="fr-FR" sz="2200" b="1" baseline="-25000" dirty="0" smtClean="0">
                        <a:solidFill>
                          <a:schemeClr val="accent5">
                            <a:lumMod val="50000"/>
                          </a:schemeClr>
                        </a:solidFill>
                      </a:endParaRPr>
                    </a:p>
                  </a:txBody>
                  <a:tcPr>
                    <a:noFill/>
                  </a:tcPr>
                </a:tc>
                <a:tc>
                  <a:txBody>
                    <a:bodyPr/>
                    <a:lstStyle/>
                    <a:p>
                      <a:pPr algn="ctr"/>
                      <a:r>
                        <a:rPr lang="fr-FR" sz="2200" dirty="0" smtClean="0"/>
                        <a:t>-12</a:t>
                      </a:r>
                      <a:endParaRPr lang="fr-FR" sz="2200" dirty="0"/>
                    </a:p>
                  </a:txBody>
                  <a:tcPr>
                    <a:noFill/>
                  </a:tcPr>
                </a:tc>
                <a:tc>
                  <a:txBody>
                    <a:bodyPr/>
                    <a:lstStyle/>
                    <a:p>
                      <a:pPr algn="ctr"/>
                      <a:r>
                        <a:rPr lang="fr-FR" sz="2200" dirty="0" smtClean="0"/>
                        <a:t>-12</a:t>
                      </a:r>
                      <a:endParaRPr lang="fr-FR" sz="2200" dirty="0"/>
                    </a:p>
                  </a:txBody>
                  <a:tcPr>
                    <a:noFill/>
                  </a:tcPr>
                </a:tc>
                <a:tc>
                  <a:txBody>
                    <a:bodyPr/>
                    <a:lstStyle/>
                    <a:p>
                      <a:pPr algn="ctr"/>
                      <a:r>
                        <a:rPr lang="fr-FR" sz="2200" dirty="0" smtClean="0"/>
                        <a:t>-8</a:t>
                      </a:r>
                      <a:endParaRPr lang="fr-FR" sz="2200" dirty="0"/>
                    </a:p>
                  </a:txBody>
                  <a:tcPr>
                    <a:noFill/>
                  </a:tcPr>
                </a:tc>
                <a:tc>
                  <a:txBody>
                    <a:bodyPr/>
                    <a:lstStyle/>
                    <a:p>
                      <a:pPr algn="ctr"/>
                      <a:r>
                        <a:rPr lang="fr-FR" sz="2200" dirty="0" smtClean="0"/>
                        <a:t>0</a:t>
                      </a:r>
                      <a:endParaRPr lang="fr-FR" sz="2200" dirty="0"/>
                    </a:p>
                  </a:txBody>
                  <a:tcPr>
                    <a:noFill/>
                  </a:tcPr>
                </a:tc>
                <a:extLst>
                  <a:ext uri="{0D108BD9-81ED-4DB2-BD59-A6C34878D82A}">
                    <a16:rowId xmlns:a16="http://schemas.microsoft.com/office/drawing/2014/main" val="972453758"/>
                  </a:ext>
                </a:extLst>
              </a:tr>
              <a:tr h="370840">
                <a:tc>
                  <a:txBody>
                    <a:bodyPr/>
                    <a:lstStyle/>
                    <a:p>
                      <a:r>
                        <a:rPr lang="fr-FR" sz="2200" b="1" dirty="0" smtClean="0">
                          <a:solidFill>
                            <a:schemeClr val="accent5">
                              <a:lumMod val="50000"/>
                            </a:schemeClr>
                          </a:solidFill>
                        </a:rPr>
                        <a:t>GDS</a:t>
                      </a:r>
                    </a:p>
                    <a:p>
                      <a:endParaRPr lang="fr-FR" sz="2200" b="1" dirty="0" smtClean="0">
                        <a:solidFill>
                          <a:schemeClr val="accent5">
                            <a:lumMod val="50000"/>
                          </a:schemeClr>
                        </a:solidFill>
                      </a:endParaRPr>
                    </a:p>
                    <a:p>
                      <a:endParaRPr lang="fr-FR" sz="2200" b="1" dirty="0" smtClean="0">
                        <a:solidFill>
                          <a:schemeClr val="accent5">
                            <a:lumMod val="50000"/>
                          </a:schemeClr>
                        </a:solidFill>
                      </a:endParaRPr>
                    </a:p>
                    <a:p>
                      <a:endParaRPr lang="fr-FR" sz="2200" b="1" dirty="0" smtClean="0">
                        <a:solidFill>
                          <a:schemeClr val="accent5">
                            <a:lumMod val="50000"/>
                          </a:schemeClr>
                        </a:solidFill>
                      </a:endParaRPr>
                    </a:p>
                    <a:p>
                      <a:endParaRPr lang="fr-FR" sz="2200" b="1" dirty="0" smtClean="0">
                        <a:solidFill>
                          <a:schemeClr val="accent5">
                            <a:lumMod val="50000"/>
                          </a:schemeClr>
                        </a:solidFill>
                      </a:endParaRPr>
                    </a:p>
                    <a:p>
                      <a:endParaRPr lang="fr-FR" sz="2200" b="1" dirty="0">
                        <a:solidFill>
                          <a:schemeClr val="accent5">
                            <a:lumMod val="50000"/>
                          </a:schemeClr>
                        </a:solidFill>
                      </a:endParaRPr>
                    </a:p>
                  </a:txBody>
                  <a:tcPr>
                    <a:noFill/>
                  </a:tcPr>
                </a:tc>
                <a:tc>
                  <a:txBody>
                    <a:bodyPr/>
                    <a:lstStyle/>
                    <a:p>
                      <a:pPr algn="ctr"/>
                      <a:endParaRPr lang="fr-FR" sz="2200" dirty="0"/>
                    </a:p>
                  </a:txBody>
                  <a:tcPr>
                    <a:noFill/>
                  </a:tcPr>
                </a:tc>
                <a:tc>
                  <a:txBody>
                    <a:bodyPr/>
                    <a:lstStyle/>
                    <a:p>
                      <a:pPr algn="ctr"/>
                      <a:endParaRPr lang="fr-FR" sz="2200" dirty="0"/>
                    </a:p>
                  </a:txBody>
                  <a:tcPr>
                    <a:noFill/>
                  </a:tcPr>
                </a:tc>
                <a:tc>
                  <a:txBody>
                    <a:bodyPr/>
                    <a:lstStyle/>
                    <a:p>
                      <a:pPr algn="ctr"/>
                      <a:endParaRPr lang="fr-FR" sz="2200" dirty="0"/>
                    </a:p>
                  </a:txBody>
                  <a:tcPr>
                    <a:noFill/>
                  </a:tcPr>
                </a:tc>
                <a:tc>
                  <a:txBody>
                    <a:bodyPr/>
                    <a:lstStyle/>
                    <a:p>
                      <a:pPr algn="ctr"/>
                      <a:endParaRPr lang="fr-FR" sz="2200" dirty="0"/>
                    </a:p>
                  </a:txBody>
                  <a:tcPr>
                    <a:noFill/>
                  </a:tcPr>
                </a:tc>
                <a:extLst>
                  <a:ext uri="{0D108BD9-81ED-4DB2-BD59-A6C34878D82A}">
                    <a16:rowId xmlns:a16="http://schemas.microsoft.com/office/drawing/2014/main" val="301277556"/>
                  </a:ext>
                </a:extLst>
              </a:tr>
            </a:tbl>
          </a:graphicData>
        </a:graphic>
      </p:graphicFrame>
    </p:spTree>
    <p:extLst>
      <p:ext uri="{BB962C8B-B14F-4D97-AF65-F5344CB8AC3E}">
        <p14:creationId xmlns:p14="http://schemas.microsoft.com/office/powerpoint/2010/main" val="26953043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968599" y="1"/>
            <a:ext cx="10254803" cy="6858000"/>
          </a:xfrm>
          <a:prstGeom prst="rect">
            <a:avLst/>
          </a:prstGeom>
        </p:spPr>
      </p:pic>
    </p:spTree>
    <p:extLst>
      <p:ext uri="{BB962C8B-B14F-4D97-AF65-F5344CB8AC3E}">
        <p14:creationId xmlns:p14="http://schemas.microsoft.com/office/powerpoint/2010/main" val="26549196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Madame R.</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Image 2"/>
          <p:cNvPicPr>
            <a:picLocks noChangeAspect="1"/>
          </p:cNvPicPr>
          <p:nvPr/>
        </p:nvPicPr>
        <p:blipFill>
          <a:blip r:embed="rId3"/>
          <a:stretch>
            <a:fillRect/>
          </a:stretch>
        </p:blipFill>
        <p:spPr>
          <a:xfrm>
            <a:off x="4234079" y="1203136"/>
            <a:ext cx="7348321" cy="5444953"/>
          </a:xfrm>
          <a:prstGeom prst="rect">
            <a:avLst/>
          </a:prstGeom>
        </p:spPr>
      </p:pic>
      <p:pic>
        <p:nvPicPr>
          <p:cNvPr id="1028" name="Picture 4" descr="ENLIGHT 1800 – Cardiopulmon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03136"/>
            <a:ext cx="3591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5133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90310" y="1224470"/>
            <a:ext cx="8394852" cy="911892"/>
          </a:xfrm>
        </p:spPr>
        <p:txBody>
          <a:bodyPr/>
          <a:lstStyle/>
          <a:p>
            <a:pPr marL="0" indent="0">
              <a:buNone/>
            </a:pPr>
            <a:r>
              <a:rPr lang="fr-FR" b="1" dirty="0"/>
              <a:t>Technique d’imagerie </a:t>
            </a:r>
            <a:r>
              <a:rPr lang="fr-FR" dirty="0"/>
              <a:t>: distribution spatio-temporelle de la conductivité électrique des tissus</a:t>
            </a:r>
          </a:p>
        </p:txBody>
      </p:sp>
      <p:pic>
        <p:nvPicPr>
          <p:cNvPr id="5" name="Image 4"/>
          <p:cNvPicPr>
            <a:picLocks noChangeAspect="1"/>
          </p:cNvPicPr>
          <p:nvPr/>
        </p:nvPicPr>
        <p:blipFill>
          <a:blip r:embed="rId3"/>
          <a:stretch>
            <a:fillRect/>
          </a:stretch>
        </p:blipFill>
        <p:spPr>
          <a:xfrm>
            <a:off x="972981" y="1153467"/>
            <a:ext cx="1786298" cy="1285405"/>
          </a:xfrm>
          <a:prstGeom prst="rect">
            <a:avLst/>
          </a:prstGeom>
        </p:spPr>
      </p:pic>
      <p:sp>
        <p:nvSpPr>
          <p:cNvPr id="34"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EIT</a:t>
            </a:r>
            <a:endParaRPr lang="fr-FR" sz="3800" b="1" dirty="0">
              <a:solidFill>
                <a:schemeClr val="accent5">
                  <a:lumMod val="50000"/>
                </a:schemeClr>
              </a:solidFill>
            </a:endParaRPr>
          </a:p>
        </p:txBody>
      </p:sp>
      <p:grpSp>
        <p:nvGrpSpPr>
          <p:cNvPr id="35" name="Groupe 34"/>
          <p:cNvGrpSpPr/>
          <p:nvPr/>
        </p:nvGrpSpPr>
        <p:grpSpPr>
          <a:xfrm>
            <a:off x="610226" y="260649"/>
            <a:ext cx="11016285" cy="706417"/>
            <a:chOff x="457669" y="192596"/>
            <a:chExt cx="8262214" cy="529813"/>
          </a:xfrm>
        </p:grpSpPr>
        <p:cxnSp>
          <p:nvCxnSpPr>
            <p:cNvPr id="36" name="Connecteur droit 35"/>
            <p:cNvCxnSpPr>
              <a:endCxn id="37"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7"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38" name="Connecteur droit 37"/>
            <p:cNvCxnSpPr>
              <a:endCxn id="37"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0" name="Espace réservé du contenu 2"/>
          <p:cNvSpPr txBox="1">
            <a:spLocks/>
          </p:cNvSpPr>
          <p:nvPr/>
        </p:nvSpPr>
        <p:spPr>
          <a:xfrm>
            <a:off x="609600" y="2696276"/>
            <a:ext cx="11016911" cy="91189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b="1" dirty="0"/>
              <a:t>Impédance (Ohms) </a:t>
            </a:r>
            <a:r>
              <a:rPr lang="fr-FR" dirty="0"/>
              <a:t>: caractéristiques de résistance d’un circuit électrique en présence d’un courant alternatif = opposition au passage du courant</a:t>
            </a:r>
          </a:p>
        </p:txBody>
      </p:sp>
      <p:sp>
        <p:nvSpPr>
          <p:cNvPr id="41" name="Espace réservé du contenu 2"/>
          <p:cNvSpPr txBox="1">
            <a:spLocks/>
          </p:cNvSpPr>
          <p:nvPr/>
        </p:nvSpPr>
        <p:spPr>
          <a:xfrm>
            <a:off x="623394" y="3795037"/>
            <a:ext cx="11003118" cy="91189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600" dirty="0">
                <a:sym typeface="Wingdings" panose="05000000000000000000" pitchFamily="2" charset="2"/>
              </a:rPr>
              <a:t> Influencée par la composition spécifique des éléments compris dans le thorax</a:t>
            </a:r>
            <a:endParaRPr lang="fr-FR" sz="2600" dirty="0"/>
          </a:p>
        </p:txBody>
      </p:sp>
      <p:grpSp>
        <p:nvGrpSpPr>
          <p:cNvPr id="42" name="Groupe 41"/>
          <p:cNvGrpSpPr/>
          <p:nvPr/>
        </p:nvGrpSpPr>
        <p:grpSpPr>
          <a:xfrm>
            <a:off x="198704" y="4829604"/>
            <a:ext cx="11854149" cy="1817695"/>
            <a:chOff x="165251" y="3525065"/>
            <a:chExt cx="11854149" cy="1817695"/>
          </a:xfrm>
        </p:grpSpPr>
        <p:sp>
          <p:nvSpPr>
            <p:cNvPr id="43" name="Espace réservé du contenu 2"/>
            <p:cNvSpPr txBox="1">
              <a:spLocks/>
            </p:cNvSpPr>
            <p:nvPr/>
          </p:nvSpPr>
          <p:spPr>
            <a:xfrm>
              <a:off x="165251" y="3525065"/>
              <a:ext cx="11854149" cy="91189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600" b="1" dirty="0"/>
                <a:t>Air </a:t>
              </a:r>
              <a:r>
                <a:rPr lang="fr-FR" sz="2600" dirty="0"/>
                <a:t>= excellent isolant électrique</a:t>
              </a:r>
            </a:p>
          </p:txBody>
        </p:sp>
        <p:pic>
          <p:nvPicPr>
            <p:cNvPr id="44" name="Image 43"/>
            <p:cNvPicPr>
              <a:picLocks noChangeAspect="1"/>
            </p:cNvPicPr>
            <p:nvPr/>
          </p:nvPicPr>
          <p:blipFill>
            <a:blip r:embed="rId4"/>
            <a:stretch>
              <a:fillRect/>
            </a:stretch>
          </p:blipFill>
          <p:spPr>
            <a:xfrm>
              <a:off x="2857803" y="4492490"/>
              <a:ext cx="788648" cy="788648"/>
            </a:xfrm>
            <a:prstGeom prst="rect">
              <a:avLst/>
            </a:prstGeom>
          </p:spPr>
        </p:pic>
        <p:sp>
          <p:nvSpPr>
            <p:cNvPr id="45" name="Espace réservé du contenu 2"/>
            <p:cNvSpPr txBox="1">
              <a:spLocks/>
            </p:cNvSpPr>
            <p:nvPr/>
          </p:nvSpPr>
          <p:spPr>
            <a:xfrm>
              <a:off x="165251" y="4430868"/>
              <a:ext cx="11854149" cy="91189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600" b="1" dirty="0"/>
                <a:t>Eau </a:t>
              </a:r>
              <a:r>
                <a:rPr lang="fr-FR" sz="2600" dirty="0"/>
                <a:t>= bon conducteur électrique</a:t>
              </a:r>
            </a:p>
          </p:txBody>
        </p:sp>
        <p:pic>
          <p:nvPicPr>
            <p:cNvPr id="46" name="Image 45"/>
            <p:cNvPicPr>
              <a:picLocks noChangeAspect="1"/>
            </p:cNvPicPr>
            <p:nvPr/>
          </p:nvPicPr>
          <p:blipFill>
            <a:blip r:embed="rId5"/>
            <a:stretch>
              <a:fillRect/>
            </a:stretch>
          </p:blipFill>
          <p:spPr>
            <a:xfrm>
              <a:off x="2857802" y="3590941"/>
              <a:ext cx="777497" cy="777497"/>
            </a:xfrm>
            <a:prstGeom prst="rect">
              <a:avLst/>
            </a:prstGeom>
          </p:spPr>
        </p:pic>
      </p:grpSp>
    </p:spTree>
    <p:extLst>
      <p:ext uri="{BB962C8B-B14F-4D97-AF65-F5344CB8AC3E}">
        <p14:creationId xmlns:p14="http://schemas.microsoft.com/office/powerpoint/2010/main" val="30951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063" y="36282"/>
            <a:ext cx="7949873" cy="6785436"/>
          </a:xfrm>
          <a:prstGeom prst="rect">
            <a:avLst/>
          </a:prstGeom>
        </p:spPr>
      </p:pic>
    </p:spTree>
    <p:extLst>
      <p:ext uri="{BB962C8B-B14F-4D97-AF65-F5344CB8AC3E}">
        <p14:creationId xmlns:p14="http://schemas.microsoft.com/office/powerpoint/2010/main" val="30617409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r="3513"/>
          <a:stretch/>
        </p:blipFill>
        <p:spPr>
          <a:xfrm>
            <a:off x="165253" y="1184123"/>
            <a:ext cx="6829403" cy="5172797"/>
          </a:xfrm>
          <a:prstGeom prst="rect">
            <a:avLst/>
          </a:prstGeom>
        </p:spPr>
      </p:pic>
      <p:sp>
        <p:nvSpPr>
          <p:cNvPr id="5" name="ZoneTexte 4"/>
          <p:cNvSpPr txBox="1"/>
          <p:nvPr/>
        </p:nvSpPr>
        <p:spPr>
          <a:xfrm>
            <a:off x="6621135" y="1669408"/>
            <a:ext cx="5398265" cy="1200329"/>
          </a:xfrm>
          <a:prstGeom prst="rect">
            <a:avLst/>
          </a:prstGeom>
          <a:noFill/>
        </p:spPr>
        <p:txBody>
          <a:bodyPr wrap="square" rtlCol="0">
            <a:spAutoFit/>
          </a:bodyPr>
          <a:lstStyle/>
          <a:p>
            <a:pPr marL="285750" indent="-285750" algn="just">
              <a:buFont typeface="Wingdings" panose="05000000000000000000" pitchFamily="2" charset="2"/>
              <a:buChar char="Ø"/>
            </a:pPr>
            <a:r>
              <a:rPr lang="fr-FR" sz="2400" dirty="0"/>
              <a:t>Application d’un courant alternatif </a:t>
            </a:r>
            <a:r>
              <a:rPr lang="fr-FR" sz="2400" b="1" dirty="0">
                <a:solidFill>
                  <a:schemeClr val="accent2"/>
                </a:solidFill>
              </a:rPr>
              <a:t>I</a:t>
            </a:r>
            <a:r>
              <a:rPr lang="fr-FR" sz="2400" b="1" baseline="-25000" dirty="0">
                <a:solidFill>
                  <a:schemeClr val="accent2"/>
                </a:solidFill>
              </a:rPr>
              <a:t>1</a:t>
            </a:r>
            <a:r>
              <a:rPr lang="fr-FR" sz="2400" dirty="0"/>
              <a:t> connu, de faible intensité (5 – 7 mA), entre 2 électrodes </a:t>
            </a:r>
          </a:p>
        </p:txBody>
      </p:sp>
      <p:sp>
        <p:nvSpPr>
          <p:cNvPr id="6" name="ZoneTexte 5"/>
          <p:cNvSpPr txBox="1"/>
          <p:nvPr/>
        </p:nvSpPr>
        <p:spPr>
          <a:xfrm>
            <a:off x="6621135" y="3355022"/>
            <a:ext cx="5398265" cy="830997"/>
          </a:xfrm>
          <a:prstGeom prst="rect">
            <a:avLst/>
          </a:prstGeom>
          <a:noFill/>
        </p:spPr>
        <p:txBody>
          <a:bodyPr wrap="square" rtlCol="0">
            <a:spAutoFit/>
          </a:bodyPr>
          <a:lstStyle/>
          <a:p>
            <a:pPr marL="285750" indent="-285750" algn="just">
              <a:buFont typeface="Wingdings" panose="05000000000000000000" pitchFamily="2" charset="2"/>
              <a:buChar char="Ø"/>
            </a:pPr>
            <a:r>
              <a:rPr lang="fr-FR" sz="2400" dirty="0"/>
              <a:t>Mesure les tensions de surface </a:t>
            </a:r>
            <a:r>
              <a:rPr lang="fr-FR" sz="2400" b="1" dirty="0" err="1">
                <a:solidFill>
                  <a:schemeClr val="accent1"/>
                </a:solidFill>
              </a:rPr>
              <a:t>V</a:t>
            </a:r>
            <a:r>
              <a:rPr lang="fr-FR" sz="2400" b="1" baseline="-25000" dirty="0" err="1">
                <a:solidFill>
                  <a:schemeClr val="accent1"/>
                </a:solidFill>
              </a:rPr>
              <a:t>n</a:t>
            </a:r>
            <a:r>
              <a:rPr lang="fr-FR" sz="2400" dirty="0"/>
              <a:t> au niveau des 13 autres électrodes</a:t>
            </a:r>
          </a:p>
        </p:txBody>
      </p:sp>
      <p:sp>
        <p:nvSpPr>
          <p:cNvPr id="7" name="ZoneTexte 6"/>
          <p:cNvSpPr txBox="1"/>
          <p:nvPr/>
        </p:nvSpPr>
        <p:spPr>
          <a:xfrm>
            <a:off x="6621134" y="4671304"/>
            <a:ext cx="5398265" cy="461665"/>
          </a:xfrm>
          <a:prstGeom prst="rect">
            <a:avLst/>
          </a:prstGeom>
          <a:noFill/>
        </p:spPr>
        <p:txBody>
          <a:bodyPr wrap="square" rtlCol="0">
            <a:spAutoFit/>
          </a:bodyPr>
          <a:lstStyle/>
          <a:p>
            <a:pPr marL="285750" indent="-285750" algn="ctr">
              <a:buFont typeface="Wingdings" panose="05000000000000000000" pitchFamily="2" charset="2"/>
              <a:buChar char="Ø"/>
            </a:pPr>
            <a:r>
              <a:rPr lang="fr-FR" sz="2400" dirty="0"/>
              <a:t>Loi d’Ohm : </a:t>
            </a:r>
            <a:r>
              <a:rPr lang="fr-FR" sz="2400" b="1" dirty="0">
                <a:solidFill>
                  <a:schemeClr val="accent1"/>
                </a:solidFill>
              </a:rPr>
              <a:t>U</a:t>
            </a:r>
            <a:r>
              <a:rPr lang="fr-FR" sz="2400" dirty="0"/>
              <a:t> = </a:t>
            </a:r>
            <a:r>
              <a:rPr lang="fr-FR" sz="2400" b="1" dirty="0"/>
              <a:t>Z</a:t>
            </a:r>
            <a:r>
              <a:rPr lang="fr-FR" sz="2400" dirty="0"/>
              <a:t> x </a:t>
            </a:r>
            <a:r>
              <a:rPr lang="fr-FR" sz="2400" b="1" dirty="0">
                <a:solidFill>
                  <a:schemeClr val="accent2"/>
                </a:solidFill>
              </a:rPr>
              <a:t>I</a:t>
            </a:r>
          </a:p>
        </p:txBody>
      </p:sp>
      <p:sp>
        <p:nvSpPr>
          <p:cNvPr id="8" name="Titre 1"/>
          <p:cNvSpPr txBox="1">
            <a:spLocks/>
          </p:cNvSpPr>
          <p:nvPr/>
        </p:nvSpPr>
        <p:spPr>
          <a:xfrm>
            <a:off x="609600" y="274638"/>
            <a:ext cx="10972800" cy="6580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b="1" dirty="0" smtClean="0">
                <a:solidFill>
                  <a:schemeClr val="accent5">
                    <a:lumMod val="50000"/>
                  </a:schemeClr>
                </a:solidFill>
              </a:rPr>
              <a:t>EIT</a:t>
            </a:r>
            <a:endParaRPr lang="fr-FR" sz="3800" b="1" dirty="0">
              <a:solidFill>
                <a:schemeClr val="accent5">
                  <a:lumMod val="50000"/>
                </a:schemeClr>
              </a:solidFill>
            </a:endParaRPr>
          </a:p>
        </p:txBody>
      </p:sp>
      <p:grpSp>
        <p:nvGrpSpPr>
          <p:cNvPr id="9" name="Groupe 8"/>
          <p:cNvGrpSpPr/>
          <p:nvPr/>
        </p:nvGrpSpPr>
        <p:grpSpPr>
          <a:xfrm>
            <a:off x="610226" y="260649"/>
            <a:ext cx="11016285" cy="706417"/>
            <a:chOff x="457669" y="192596"/>
            <a:chExt cx="8262214" cy="529813"/>
          </a:xfrm>
        </p:grpSpPr>
        <p:cxnSp>
          <p:nvCxnSpPr>
            <p:cNvPr id="10" name="Connecteur droit 9"/>
            <p:cNvCxnSpPr>
              <a:endCxn id="11"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2" name="Connecteur droit 11"/>
            <p:cNvCxnSpPr>
              <a:endCxn id="11"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65213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658085"/>
          </a:xfrm>
        </p:spPr>
        <p:txBody>
          <a:bodyPr>
            <a:normAutofit/>
          </a:bodyPr>
          <a:lstStyle/>
          <a:p>
            <a:pPr algn="l"/>
            <a:r>
              <a:rPr lang="fr-FR" sz="3800" b="1" dirty="0" smtClean="0">
                <a:solidFill>
                  <a:schemeClr val="accent5">
                    <a:lumMod val="50000"/>
                  </a:schemeClr>
                </a:solidFill>
              </a:rPr>
              <a:t>Madame R.</a:t>
            </a:r>
            <a:endParaRPr lang="fr-FR" sz="3800" b="1" dirty="0">
              <a:solidFill>
                <a:schemeClr val="accent5">
                  <a:lumMod val="50000"/>
                </a:schemeClr>
              </a:solidFill>
            </a:endParaRPr>
          </a:p>
        </p:txBody>
      </p:sp>
      <p:grpSp>
        <p:nvGrpSpPr>
          <p:cNvPr id="18" name="Groupe 17"/>
          <p:cNvGrpSpPr/>
          <p:nvPr/>
        </p:nvGrpSpPr>
        <p:grpSpPr>
          <a:xfrm>
            <a:off x="610226" y="260649"/>
            <a:ext cx="11016285" cy="706417"/>
            <a:chOff x="457669" y="192596"/>
            <a:chExt cx="8262214" cy="529813"/>
          </a:xfrm>
        </p:grpSpPr>
        <p:cxnSp>
          <p:nvCxnSpPr>
            <p:cNvPr id="5" name="Connecteur droit 4"/>
            <p:cNvCxnSpPr>
              <a:endCxn id="6" idx="13"/>
            </p:cNvCxnSpPr>
            <p:nvPr/>
          </p:nvCxnSpPr>
          <p:spPr>
            <a:xfrm flipV="1">
              <a:off x="467544" y="719187"/>
              <a:ext cx="7744687" cy="322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Freeform 47">
              <a:extLst>
                <a:ext uri="{FF2B5EF4-FFF2-40B4-BE49-F238E27FC236}">
                  <a16:creationId xmlns:a16="http://schemas.microsoft.com/office/drawing/2014/main" id="{C23D3A46-4648-419A-831A-39A9EF5FA6C6}"/>
                </a:ext>
              </a:extLst>
            </p:cNvPr>
            <p:cNvSpPr>
              <a:spLocks noChangeAspect="1"/>
            </p:cNvSpPr>
            <p:nvPr/>
          </p:nvSpPr>
          <p:spPr>
            <a:xfrm>
              <a:off x="8189749" y="192596"/>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800"/>
            </a:p>
          </p:txBody>
        </p:sp>
        <p:cxnSp>
          <p:nvCxnSpPr>
            <p:cNvPr id="11" name="Connecteur droit 10"/>
            <p:cNvCxnSpPr>
              <a:endCxn id="6" idx="0"/>
            </p:cNvCxnSpPr>
            <p:nvPr/>
          </p:nvCxnSpPr>
          <p:spPr>
            <a:xfrm>
              <a:off x="457669" y="195818"/>
              <a:ext cx="7966645" cy="15733"/>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flipV="1">
              <a:off x="457669" y="195818"/>
              <a:ext cx="9875" cy="52659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Image 8"/>
          <p:cNvPicPr/>
          <p:nvPr/>
        </p:nvPicPr>
        <p:blipFill>
          <a:blip r:embed="rId3">
            <a:extLst>
              <a:ext uri="{28A0092B-C50C-407E-A947-70E740481C1C}">
                <a14:useLocalDpi xmlns:a14="http://schemas.microsoft.com/office/drawing/2010/main" val="0"/>
              </a:ext>
            </a:extLst>
          </a:blip>
          <a:srcRect/>
          <a:stretch>
            <a:fillRect/>
          </a:stretch>
        </p:blipFill>
        <p:spPr bwMode="auto">
          <a:xfrm>
            <a:off x="2927191" y="997114"/>
            <a:ext cx="6337618" cy="5805132"/>
          </a:xfrm>
          <a:prstGeom prst="rect">
            <a:avLst/>
          </a:prstGeom>
          <a:noFill/>
        </p:spPr>
      </p:pic>
      <p:sp>
        <p:nvSpPr>
          <p:cNvPr id="10" name="ZoneTexte 9">
            <a:extLst>
              <a:ext uri="{FF2B5EF4-FFF2-40B4-BE49-F238E27FC236}">
                <a16:creationId xmlns:a16="http://schemas.microsoft.com/office/drawing/2014/main" id="{15D7BB8B-4BD3-C3EB-77F3-D5742B103CB0}"/>
              </a:ext>
            </a:extLst>
          </p:cNvPr>
          <p:cNvSpPr txBox="1"/>
          <p:nvPr/>
        </p:nvSpPr>
        <p:spPr>
          <a:xfrm>
            <a:off x="9264809" y="6494469"/>
            <a:ext cx="2317591" cy="307777"/>
          </a:xfrm>
          <a:prstGeom prst="rect">
            <a:avLst/>
          </a:prstGeom>
          <a:noFill/>
        </p:spPr>
        <p:txBody>
          <a:bodyPr wrap="square" rtlCol="0">
            <a:spAutoFit/>
          </a:bodyPr>
          <a:lstStyle/>
          <a:p>
            <a:r>
              <a:rPr lang="fr-FR" sz="1400" i="1" dirty="0" err="1" smtClean="0"/>
              <a:t>Tuffet</a:t>
            </a:r>
            <a:r>
              <a:rPr lang="fr-FR" sz="1400" i="1" dirty="0" smtClean="0"/>
              <a:t> S et al. </a:t>
            </a:r>
            <a:r>
              <a:rPr lang="fr-FR" sz="1400" i="1" dirty="0" err="1" smtClean="0"/>
              <a:t>Submitted</a:t>
            </a:r>
            <a:endParaRPr lang="fr-FR" sz="1400" i="1" dirty="0"/>
          </a:p>
        </p:txBody>
      </p:sp>
    </p:spTree>
    <p:extLst>
      <p:ext uri="{BB962C8B-B14F-4D97-AF65-F5344CB8AC3E}">
        <p14:creationId xmlns:p14="http://schemas.microsoft.com/office/powerpoint/2010/main" val="24157946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995202" y="111416"/>
            <a:ext cx="7573432" cy="2114846"/>
            <a:chOff x="1918992" y="766980"/>
            <a:chExt cx="7573432" cy="2114846"/>
          </a:xfrm>
        </p:grpSpPr>
        <p:pic>
          <p:nvPicPr>
            <p:cNvPr id="5" name="Image 4"/>
            <p:cNvPicPr>
              <a:picLocks noChangeAspect="1"/>
            </p:cNvPicPr>
            <p:nvPr/>
          </p:nvPicPr>
          <p:blipFill>
            <a:blip r:embed="rId2"/>
            <a:stretch>
              <a:fillRect/>
            </a:stretch>
          </p:blipFill>
          <p:spPr>
            <a:xfrm>
              <a:off x="1918992" y="766980"/>
              <a:ext cx="7573432" cy="1867161"/>
            </a:xfrm>
            <a:prstGeom prst="rect">
              <a:avLst/>
            </a:prstGeom>
          </p:spPr>
        </p:pic>
        <p:pic>
          <p:nvPicPr>
            <p:cNvPr id="6" name="Image 5"/>
            <p:cNvPicPr>
              <a:picLocks noChangeAspect="1"/>
            </p:cNvPicPr>
            <p:nvPr/>
          </p:nvPicPr>
          <p:blipFill>
            <a:blip r:embed="rId3"/>
            <a:stretch>
              <a:fillRect/>
            </a:stretch>
          </p:blipFill>
          <p:spPr>
            <a:xfrm>
              <a:off x="7777685" y="2634141"/>
              <a:ext cx="1714739" cy="247685"/>
            </a:xfrm>
            <a:prstGeom prst="rect">
              <a:avLst/>
            </a:prstGeom>
          </p:spPr>
        </p:pic>
      </p:grpSp>
      <p:grpSp>
        <p:nvGrpSpPr>
          <p:cNvPr id="10" name="Groupe 9"/>
          <p:cNvGrpSpPr/>
          <p:nvPr/>
        </p:nvGrpSpPr>
        <p:grpSpPr>
          <a:xfrm>
            <a:off x="1842781" y="2496741"/>
            <a:ext cx="7725853" cy="2181530"/>
            <a:chOff x="1842781" y="3234650"/>
            <a:chExt cx="7725853" cy="2181530"/>
          </a:xfrm>
        </p:grpSpPr>
        <p:pic>
          <p:nvPicPr>
            <p:cNvPr id="8" name="Image 7"/>
            <p:cNvPicPr>
              <a:picLocks noChangeAspect="1"/>
            </p:cNvPicPr>
            <p:nvPr/>
          </p:nvPicPr>
          <p:blipFill>
            <a:blip r:embed="rId4"/>
            <a:stretch>
              <a:fillRect/>
            </a:stretch>
          </p:blipFill>
          <p:spPr>
            <a:xfrm>
              <a:off x="1842781" y="3234650"/>
              <a:ext cx="7725853" cy="1905266"/>
            </a:xfrm>
            <a:prstGeom prst="rect">
              <a:avLst/>
            </a:prstGeom>
          </p:spPr>
        </p:pic>
        <p:pic>
          <p:nvPicPr>
            <p:cNvPr id="9" name="Image 8"/>
            <p:cNvPicPr>
              <a:picLocks noChangeAspect="1"/>
            </p:cNvPicPr>
            <p:nvPr/>
          </p:nvPicPr>
          <p:blipFill>
            <a:blip r:embed="rId5"/>
            <a:stretch>
              <a:fillRect/>
            </a:stretch>
          </p:blipFill>
          <p:spPr>
            <a:xfrm>
              <a:off x="3471783" y="5139916"/>
              <a:ext cx="6096851" cy="276264"/>
            </a:xfrm>
            <a:prstGeom prst="rect">
              <a:avLst/>
            </a:prstGeom>
          </p:spPr>
        </p:pic>
      </p:grpSp>
      <p:grpSp>
        <p:nvGrpSpPr>
          <p:cNvPr id="13" name="Groupe 12"/>
          <p:cNvGrpSpPr/>
          <p:nvPr/>
        </p:nvGrpSpPr>
        <p:grpSpPr>
          <a:xfrm>
            <a:off x="1805610" y="4951108"/>
            <a:ext cx="7763024" cy="1658719"/>
            <a:chOff x="1805610" y="4705781"/>
            <a:chExt cx="7763024" cy="1658719"/>
          </a:xfrm>
        </p:grpSpPr>
        <p:pic>
          <p:nvPicPr>
            <p:cNvPr id="11" name="Image 10"/>
            <p:cNvPicPr>
              <a:picLocks noChangeAspect="1"/>
            </p:cNvPicPr>
            <p:nvPr/>
          </p:nvPicPr>
          <p:blipFill>
            <a:blip r:embed="rId6"/>
            <a:stretch>
              <a:fillRect/>
            </a:stretch>
          </p:blipFill>
          <p:spPr>
            <a:xfrm>
              <a:off x="1805610" y="4705781"/>
              <a:ext cx="7763024" cy="1385882"/>
            </a:xfrm>
            <a:prstGeom prst="rect">
              <a:avLst/>
            </a:prstGeom>
          </p:spPr>
        </p:pic>
        <p:pic>
          <p:nvPicPr>
            <p:cNvPr id="12" name="Image 11"/>
            <p:cNvPicPr>
              <a:picLocks noChangeAspect="1"/>
            </p:cNvPicPr>
            <p:nvPr/>
          </p:nvPicPr>
          <p:blipFill>
            <a:blip r:embed="rId7"/>
            <a:stretch>
              <a:fillRect/>
            </a:stretch>
          </p:blipFill>
          <p:spPr>
            <a:xfrm>
              <a:off x="7310894" y="6088236"/>
              <a:ext cx="2257740" cy="276264"/>
            </a:xfrm>
            <a:prstGeom prst="rect">
              <a:avLst/>
            </a:prstGeom>
          </p:spPr>
        </p:pic>
      </p:grpSp>
      <p:pic>
        <p:nvPicPr>
          <p:cNvPr id="4" name="Image 3"/>
          <p:cNvPicPr>
            <a:picLocks noChangeAspect="1"/>
          </p:cNvPicPr>
          <p:nvPr/>
        </p:nvPicPr>
        <p:blipFill>
          <a:blip r:embed="rId8"/>
          <a:stretch>
            <a:fillRect/>
          </a:stretch>
        </p:blipFill>
        <p:spPr>
          <a:xfrm rot="19696489">
            <a:off x="6344492" y="4456900"/>
            <a:ext cx="5612702" cy="926541"/>
          </a:xfrm>
          <a:prstGeom prst="rect">
            <a:avLst/>
          </a:prstGeom>
          <a:ln w="19050">
            <a:solidFill>
              <a:schemeClr val="tx1">
                <a:lumMod val="65000"/>
                <a:lumOff val="35000"/>
              </a:schemeClr>
            </a:solidFill>
          </a:ln>
        </p:spPr>
      </p:pic>
    </p:spTree>
    <p:extLst>
      <p:ext uri="{BB962C8B-B14F-4D97-AF65-F5344CB8AC3E}">
        <p14:creationId xmlns:p14="http://schemas.microsoft.com/office/powerpoint/2010/main" val="329826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5142410" y="2348511"/>
            <a:ext cx="6802664" cy="4272208"/>
            <a:chOff x="2346292" y="142844"/>
            <a:chExt cx="9365989" cy="5698273"/>
          </a:xfrm>
        </p:grpSpPr>
        <p:pic>
          <p:nvPicPr>
            <p:cNvPr id="5" name="Picture 2" descr="bonhomme-point-interr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16"/>
            <a:stretch/>
          </p:blipFill>
          <p:spPr bwMode="auto">
            <a:xfrm>
              <a:off x="6487886" y="142844"/>
              <a:ext cx="5224395" cy="5698273"/>
            </a:xfrm>
            <a:prstGeom prst="rect">
              <a:avLst/>
            </a:prstGeom>
            <a:noFill/>
            <a:extLst>
              <a:ext uri="{909E8E84-426E-40DD-AFC4-6F175D3DCCD1}">
                <a14:hiddenFill xmlns:a14="http://schemas.microsoft.com/office/drawing/2010/main">
                  <a:solidFill>
                    <a:srgbClr val="FFFFFF"/>
                  </a:solidFill>
                </a14:hiddenFill>
              </a:ext>
            </a:extLst>
          </p:spPr>
        </p:pic>
        <p:sp>
          <p:nvSpPr>
            <p:cNvPr id="6" name="Bulle ronde 5"/>
            <p:cNvSpPr/>
            <p:nvPr/>
          </p:nvSpPr>
          <p:spPr>
            <a:xfrm rot="20374987" flipH="1">
              <a:off x="2346292" y="499369"/>
              <a:ext cx="5856747" cy="2111828"/>
            </a:xfrm>
            <a:prstGeom prst="wedgeEllipseCallout">
              <a:avLst>
                <a:gd name="adj1" fmla="val -33323"/>
                <a:gd name="adj2" fmla="val 755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annefleur.maignant@aphp.fr</a:t>
              </a:r>
            </a:p>
            <a:p>
              <a:pPr algn="ctr"/>
              <a:r>
                <a:rPr lang="fr-FR" dirty="0" smtClean="0">
                  <a:solidFill>
                    <a:schemeClr val="tx1"/>
                  </a:solidFill>
                </a:rPr>
                <a:t>remi.coudroy@chu-poitiers.fr</a:t>
              </a:r>
              <a:endParaRPr lang="fr-FR" dirty="0">
                <a:solidFill>
                  <a:schemeClr val="tx1"/>
                </a:solidFill>
              </a:endParaRPr>
            </a:p>
          </p:txBody>
        </p:sp>
      </p:grpSp>
      <p:pic>
        <p:nvPicPr>
          <p:cNvPr id="1026" name="Picture 2" descr="Respiratory Therapy is Complicated | Respiratory therapy, Respiratory  humor, Respira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080" y="0"/>
            <a:ext cx="52993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6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38" y="1069601"/>
            <a:ext cx="5528583" cy="4718798"/>
          </a:xfrm>
          <a:prstGeom prst="rect">
            <a:avLst/>
          </a:prstGeom>
        </p:spPr>
      </p:pic>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501" y="1071138"/>
            <a:ext cx="5524982" cy="4715724"/>
          </a:xfrm>
          <a:prstGeom prst="rect">
            <a:avLst/>
          </a:prstGeom>
        </p:spPr>
      </p:pic>
    </p:spTree>
    <p:extLst>
      <p:ext uri="{BB962C8B-B14F-4D97-AF65-F5344CB8AC3E}">
        <p14:creationId xmlns:p14="http://schemas.microsoft.com/office/powerpoint/2010/main" val="3385348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2352</Words>
  <Application>Microsoft Office PowerPoint</Application>
  <PresentationFormat>Grand écran</PresentationFormat>
  <Paragraphs>516</Paragraphs>
  <Slides>83</Slides>
  <Notes>39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83</vt:i4>
      </vt:variant>
    </vt:vector>
  </HeadingPairs>
  <TitlesOfParts>
    <vt:vector size="91" baseType="lpstr">
      <vt:lpstr>맑은 고딕</vt:lpstr>
      <vt:lpstr>Arial</vt:lpstr>
      <vt:lpstr>Arial Narrow</vt:lpstr>
      <vt:lpstr>Calibri</vt:lpstr>
      <vt:lpstr>Calibri Light</vt:lpstr>
      <vt:lpstr>Cambria Math</vt:lpstr>
      <vt:lpstr>Wingdings</vt:lpstr>
      <vt:lpstr>Thème Office</vt:lpstr>
      <vt:lpstr>PEP et recrutabilité</vt:lpstr>
      <vt:lpstr>Présentation PowerPoint</vt:lpstr>
      <vt:lpstr>Prise en charge du SDRA</vt:lpstr>
      <vt:lpstr>Présentation PowerPoint</vt:lpstr>
      <vt:lpstr>Présentation PowerPoint</vt:lpstr>
      <vt:lpstr>Madame 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Tolérance de l’insufflation lente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Système respiratoire = poumon + paroi</vt:lpstr>
      <vt:lpstr>Présentation PowerPoint</vt:lpstr>
      <vt:lpstr>Pression transpulmonaire : PL</vt:lpstr>
      <vt:lpstr>PL télé-expiratoire : prévenir l’atélectrauma</vt:lpstr>
      <vt:lpstr>PL télé-expiratoire : prévenir l’atélectrauma</vt:lpstr>
      <vt:lpstr>PL télé-expiratoire : prévenir l’atélectrauma</vt:lpstr>
      <vt:lpstr>Présentation PowerPoint</vt:lpstr>
      <vt:lpstr>Présentation PowerPoint</vt:lpstr>
      <vt:lpstr>Présentation PowerPoint</vt:lpstr>
      <vt:lpstr>PL télé-inspiratoire : éviter la surdistension</vt:lpstr>
      <vt:lpstr>PL télé-inspiratoire : éviter la surdistension</vt:lpstr>
      <vt:lpstr>PL télé-inspiratoire : éviter la surdistension</vt:lpstr>
      <vt:lpstr>PL télé-inspiratoire : éviter la surdistension</vt:lpstr>
      <vt:lpstr>PL télé-inspiratoire : éviter la surdistension</vt:lpstr>
      <vt:lpstr>PL télé-inspiratoire : éviter la surdistension</vt:lpstr>
      <vt:lpstr>PL télé-inspiratoire : éviter la surdistension</vt:lpstr>
      <vt:lpstr>PL télé-inspiratoire : éviter la surdistension</vt:lpstr>
      <vt:lpstr>PL télé-inspiratoire : éviter la surdistension</vt:lpstr>
      <vt:lpstr>Présentation PowerPoint</vt:lpstr>
      <vt:lpstr>Présentation PowerPoint</vt:lpstr>
      <vt:lpstr>Présentation PowerPoint</vt:lpstr>
      <vt:lpstr>Présentation PowerPoint</vt:lpstr>
      <vt:lpstr>Présentation PowerPoint</vt:lpstr>
      <vt:lpstr>EELV</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RFE : Pression expiratoire positive</vt:lpstr>
      <vt:lpstr>Présentation PowerPoint</vt:lpstr>
      <vt:lpstr>Présentation PowerPoint</vt:lpstr>
      <vt:lpstr>Madame R.</vt:lpstr>
      <vt:lpstr>EIT</vt:lpstr>
      <vt:lpstr>Présentation PowerPoint</vt:lpstr>
      <vt:lpstr>Madame R.</vt:lpstr>
      <vt:lpstr>Présentation PowerPoint</vt:lpstr>
      <vt:lpstr>Présentation PowerPoint</vt:lpstr>
    </vt:vector>
  </TitlesOfParts>
  <Company>APHP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HAUDEBOURG Anne fleur</dc:creator>
  <cp:lastModifiedBy>HAUDEBOURG Anne fleur</cp:lastModifiedBy>
  <cp:revision>81</cp:revision>
  <dcterms:created xsi:type="dcterms:W3CDTF">2022-08-22T13:06:01Z</dcterms:created>
  <dcterms:modified xsi:type="dcterms:W3CDTF">2023-03-13T14:26:12Z</dcterms:modified>
</cp:coreProperties>
</file>